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sldIdLst>
    <p:sldId id="263" r:id="rId5"/>
    <p:sldId id="256" r:id="rId6"/>
    <p:sldId id="257" r:id="rId7"/>
    <p:sldId id="258" r:id="rId8"/>
    <p:sldId id="259" r:id="rId9"/>
    <p:sldId id="260" r:id="rId10"/>
    <p:sldId id="262" r:id="rId11"/>
    <p:sldId id="261" r:id="rId12"/>
    <p:sldId id="264" r:id="rId13"/>
    <p:sldId id="265" r:id="rId14"/>
    <p:sldId id="282" r:id="rId15"/>
    <p:sldId id="266" r:id="rId16"/>
    <p:sldId id="267" r:id="rId17"/>
    <p:sldId id="268" r:id="rId18"/>
    <p:sldId id="269" r:id="rId19"/>
    <p:sldId id="270" r:id="rId20"/>
    <p:sldId id="271" r:id="rId21"/>
    <p:sldId id="272" r:id="rId22"/>
    <p:sldId id="274" r:id="rId23"/>
    <p:sldId id="273" r:id="rId24"/>
    <p:sldId id="277" r:id="rId25"/>
    <p:sldId id="276" r:id="rId26"/>
    <p:sldId id="275" r:id="rId27"/>
    <p:sldId id="278" r:id="rId28"/>
    <p:sldId id="281" r:id="rId29"/>
    <p:sldId id="279"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2F80"/>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1624" autoAdjust="0"/>
  </p:normalViewPr>
  <p:slideViewPr>
    <p:cSldViewPr>
      <p:cViewPr varScale="1">
        <p:scale>
          <a:sx n="58" d="100"/>
          <a:sy n="58" d="100"/>
        </p:scale>
        <p:origin x="10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notesMaster" Target="notesMasters/notesMaster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C2E23-DF45-4352-BA04-AC340C3EBFB0}" type="datetimeFigureOut">
              <a:rPr lang="en-US" smtClean="0"/>
              <a:pPr/>
              <a:t>7/15/15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84FED-3F94-4C44-A9A4-BE018A5079C7}" type="slidenum">
              <a:rPr lang="en-US" smtClean="0"/>
              <a:pPr/>
              <a:t>‹#›</a:t>
            </a:fld>
            <a:endParaRPr lang="en-US" dirty="0"/>
          </a:p>
        </p:txBody>
      </p:sp>
    </p:spTree>
    <p:extLst>
      <p:ext uri="{BB962C8B-B14F-4D97-AF65-F5344CB8AC3E}">
        <p14:creationId xmlns:p14="http://schemas.microsoft.com/office/powerpoint/2010/main" val="59320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Organizations can modify and augment this presentation as </a:t>
            </a:r>
            <a:r>
              <a:rPr lang="en-US" smtClean="0"/>
              <a:t>needed.</a:t>
            </a:r>
          </a:p>
        </p:txBody>
      </p:sp>
      <p:sp>
        <p:nvSpPr>
          <p:cNvPr id="4" name="Slide Number Placeholder 3"/>
          <p:cNvSpPr>
            <a:spLocks noGrp="1"/>
          </p:cNvSpPr>
          <p:nvPr>
            <p:ph type="sldNum" sz="quarter" idx="10"/>
          </p:nvPr>
        </p:nvSpPr>
        <p:spPr/>
        <p:txBody>
          <a:bodyPr/>
          <a:lstStyle/>
          <a:p>
            <a:fld id="{5FC84FED-3F94-4C44-A9A4-BE018A5079C7}" type="slidenum">
              <a:rPr lang="en-US" smtClean="0"/>
              <a:pPr/>
              <a:t>1</a:t>
            </a:fld>
            <a:endParaRPr lang="en-US" dirty="0"/>
          </a:p>
        </p:txBody>
      </p:sp>
    </p:spTree>
    <p:extLst>
      <p:ext uri="{BB962C8B-B14F-4D97-AF65-F5344CB8AC3E}">
        <p14:creationId xmlns:p14="http://schemas.microsoft.com/office/powerpoint/2010/main" val="1194953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team should identify all potential</a:t>
            </a:r>
            <a:r>
              <a:rPr lang="en-US" baseline="0" dirty="0" smtClean="0"/>
              <a:t> participating organizations, as well as the extent of play for each organization, or any factors that might limit an organization’s participation.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17</a:t>
            </a:fld>
            <a:endParaRPr lang="en-US" dirty="0"/>
          </a:p>
        </p:txBody>
      </p:sp>
    </p:spTree>
    <p:extLst>
      <p:ext uri="{BB962C8B-B14F-4D97-AF65-F5344CB8AC3E}">
        <p14:creationId xmlns:p14="http://schemas.microsoft.com/office/powerpoint/2010/main" val="2007905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exercise planning team should select the standard documentation appropriate for the exercise, and identify any additional required documentation.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18</a:t>
            </a:fld>
            <a:endParaRPr lang="en-US" dirty="0"/>
          </a:p>
        </p:txBody>
      </p:sp>
    </p:spTree>
    <p:extLst>
      <p:ext uri="{BB962C8B-B14F-4D97-AF65-F5344CB8AC3E}">
        <p14:creationId xmlns:p14="http://schemas.microsoft.com/office/powerpoint/2010/main" val="1469834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exercise planning team</a:t>
            </a:r>
            <a:r>
              <a:rPr lang="en-US" baseline="0" dirty="0" smtClean="0"/>
              <a:t> should identify staffing requirements for the exercise, including:</a:t>
            </a:r>
          </a:p>
          <a:p>
            <a:pPr>
              <a:buFont typeface="Arial" pitchFamily="34" charset="0"/>
              <a:buChar char="•"/>
            </a:pPr>
            <a:r>
              <a:rPr lang="en-US" baseline="0" dirty="0" smtClean="0"/>
              <a:t>  Subject-matter experts for scenario development or vetting, </a:t>
            </a:r>
          </a:p>
          <a:p>
            <a:pPr>
              <a:buFont typeface="Arial" pitchFamily="34" charset="0"/>
              <a:buChar char="•"/>
            </a:pPr>
            <a:r>
              <a:rPr lang="en-US" baseline="0" dirty="0" smtClean="0"/>
              <a:t>  Controllers, including functional area controllers and/or Simulation Cell controllers</a:t>
            </a:r>
          </a:p>
          <a:p>
            <a:pPr>
              <a:buFont typeface="Arial" pitchFamily="34" charset="0"/>
              <a:buChar char="•"/>
            </a:pPr>
            <a:r>
              <a:rPr lang="en-US" baseline="0" dirty="0" smtClean="0"/>
              <a:t>  Evaluators, including any needs for specific subject-matter expertise</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22</a:t>
            </a:fld>
            <a:endParaRPr lang="en-US" dirty="0"/>
          </a:p>
        </p:txBody>
      </p:sp>
    </p:spTree>
    <p:extLst>
      <p:ext uri="{BB962C8B-B14F-4D97-AF65-F5344CB8AC3E}">
        <p14:creationId xmlns:p14="http://schemas.microsoft.com/office/powerpoint/2010/main" val="822890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exercise planning team should</a:t>
            </a:r>
            <a:r>
              <a:rPr lang="en-US" baseline="0" dirty="0" smtClean="0"/>
              <a:t> make specific assignments for key roles such as Exercise Director, Exercise Planning Team Leader, Command Section, Operations Section, Planning Section, Logistics Section, and Administration/Finance Section. </a:t>
            </a:r>
          </a:p>
          <a:p>
            <a:endParaRPr lang="en-US" baseline="0" dirty="0" smtClean="0"/>
          </a:p>
          <a:p>
            <a:r>
              <a:rPr lang="en-US" baseline="0" dirty="0" smtClean="0"/>
              <a:t>The planning team should also establish its preferred frequency and methods of communications, such as biweekly teleconferences or status update emails.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23</a:t>
            </a:fld>
            <a:endParaRPr lang="en-US" dirty="0"/>
          </a:p>
        </p:txBody>
      </p:sp>
    </p:spTree>
    <p:extLst>
      <p:ext uri="{BB962C8B-B14F-4D97-AF65-F5344CB8AC3E}">
        <p14:creationId xmlns:p14="http://schemas.microsoft.com/office/powerpoint/2010/main" val="1610120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team should address any outstanding issues or concerns</a:t>
            </a:r>
            <a:r>
              <a:rPr lang="en-US" baseline="0" dirty="0" smtClean="0"/>
              <a:t> that came up during the meeting.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25</a:t>
            </a:fld>
            <a:endParaRPr lang="en-US" dirty="0"/>
          </a:p>
        </p:txBody>
      </p:sp>
    </p:spTree>
    <p:extLst>
      <p:ext uri="{BB962C8B-B14F-4D97-AF65-F5344CB8AC3E}">
        <p14:creationId xmlns:p14="http://schemas.microsoft.com/office/powerpoint/2010/main" val="791698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Organizations can modify and augment this presentation as needed.</a:t>
            </a:r>
          </a:p>
        </p:txBody>
      </p:sp>
      <p:sp>
        <p:nvSpPr>
          <p:cNvPr id="4" name="Slide Number Placeholder 3"/>
          <p:cNvSpPr>
            <a:spLocks noGrp="1"/>
          </p:cNvSpPr>
          <p:nvPr>
            <p:ph type="sldNum" sz="quarter" idx="10"/>
          </p:nvPr>
        </p:nvSpPr>
        <p:spPr/>
        <p:txBody>
          <a:bodyPr/>
          <a:lstStyle/>
          <a:p>
            <a:fld id="{5FC84FED-3F94-4C44-A9A4-BE018A5079C7}" type="slidenum">
              <a:rPr lang="en-US" smtClean="0"/>
              <a:pPr/>
              <a:t>3</a:t>
            </a:fld>
            <a:endParaRPr lang="en-US" dirty="0"/>
          </a:p>
        </p:txBody>
      </p:sp>
    </p:spTree>
    <p:extLst>
      <p:ext uri="{BB962C8B-B14F-4D97-AF65-F5344CB8AC3E}">
        <p14:creationId xmlns:p14="http://schemas.microsoft.com/office/powerpoint/2010/main" val="89442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Populate</a:t>
            </a:r>
            <a:r>
              <a:rPr lang="en-US" baseline="0" dirty="0" smtClean="0"/>
              <a:t> this slide with any decisions made at the Concepts and Objectives Meeting, as well as any progress made between that meeting and the IPM.</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9</a:t>
            </a:fld>
            <a:endParaRPr lang="en-US" dirty="0"/>
          </a:p>
        </p:txBody>
      </p:sp>
    </p:spTree>
    <p:extLst>
      <p:ext uri="{BB962C8B-B14F-4D97-AF65-F5344CB8AC3E}">
        <p14:creationId xmlns:p14="http://schemas.microsoft.com/office/powerpoint/2010/main" val="364228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Determining </a:t>
            </a:r>
            <a:r>
              <a:rPr lang="en-US" sz="1200" b="1" kern="1200" dirty="0" smtClean="0">
                <a:solidFill>
                  <a:schemeClr val="tx1"/>
                </a:solidFill>
                <a:latin typeface="+mn-lt"/>
                <a:ea typeface="+mn-ea"/>
                <a:cs typeface="+mn-cs"/>
              </a:rPr>
              <a:t>exercise scope </a:t>
            </a:r>
            <a:r>
              <a:rPr lang="en-US" sz="1200" kern="1200" dirty="0" smtClean="0">
                <a:solidFill>
                  <a:schemeClr val="tx1"/>
                </a:solidFill>
                <a:latin typeface="+mn-lt"/>
                <a:ea typeface="+mn-ea"/>
                <a:cs typeface="+mn-cs"/>
              </a:rPr>
              <a:t>enables planners to “right-size” an exercise to meet the objectives while staying within the resource and personnel constraints of the exercising organizations.  Key elements in defining exercise scope include </a:t>
            </a:r>
            <a:r>
              <a:rPr lang="en-US" sz="1200" b="0" kern="1200" dirty="0" smtClean="0">
                <a:solidFill>
                  <a:schemeClr val="tx1"/>
                </a:solidFill>
                <a:latin typeface="+mn-lt"/>
                <a:ea typeface="+mn-ea"/>
                <a:cs typeface="+mn-cs"/>
              </a:rPr>
              <a:t>exercise type, participation level, exercise duration, exercise location, and exercise parameters. </a:t>
            </a:r>
          </a:p>
          <a:p>
            <a:pPr>
              <a:buFont typeface="Arial" pitchFamily="34" charset="0"/>
              <a:buChar char="•"/>
            </a:pPr>
            <a:r>
              <a:rPr lang="en-US" sz="1200" b="1" kern="1200" dirty="0" smtClean="0">
                <a:solidFill>
                  <a:schemeClr val="tx1"/>
                </a:solidFill>
                <a:latin typeface="+mn-lt"/>
                <a:ea typeface="+mn-ea"/>
                <a:cs typeface="+mn-cs"/>
              </a:rPr>
              <a:t>  Exercise type </a:t>
            </a:r>
            <a:r>
              <a:rPr lang="en-US" sz="1200" kern="1200" dirty="0" smtClean="0">
                <a:solidFill>
                  <a:schemeClr val="tx1"/>
                </a:solidFill>
                <a:latin typeface="+mn-lt"/>
                <a:ea typeface="+mn-ea"/>
                <a:cs typeface="+mn-cs"/>
              </a:rPr>
              <a:t>may be</a:t>
            </a:r>
            <a:r>
              <a:rPr lang="en-US" sz="1200" kern="1200" baseline="0" dirty="0" smtClean="0">
                <a:solidFill>
                  <a:schemeClr val="tx1"/>
                </a:solidFill>
                <a:latin typeface="+mn-lt"/>
                <a:ea typeface="+mn-ea"/>
                <a:cs typeface="+mn-cs"/>
              </a:rPr>
              <a:t> seminar, workshop, tabletop, game, drill, functional, or full-scale.</a:t>
            </a:r>
          </a:p>
          <a:p>
            <a:pPr>
              <a:buFont typeface="Arial" pitchFamily="34" charset="0"/>
              <a:buChar char="•"/>
            </a:pPr>
            <a:r>
              <a:rPr lang="en-US" sz="1200" b="1" kern="1200" baseline="0" dirty="0" smtClean="0">
                <a:solidFill>
                  <a:schemeClr val="tx1"/>
                </a:solidFill>
                <a:latin typeface="+mn-lt"/>
                <a:ea typeface="+mn-ea"/>
                <a:cs typeface="+mn-cs"/>
              </a:rPr>
              <a:t>  Participation level </a:t>
            </a:r>
            <a:r>
              <a:rPr lang="en-US" sz="1200" kern="1200" dirty="0" smtClean="0">
                <a:solidFill>
                  <a:schemeClr val="tx1"/>
                </a:solidFill>
                <a:latin typeface="+mn-lt"/>
                <a:ea typeface="+mn-ea"/>
                <a:cs typeface="+mn-cs"/>
              </a:rPr>
              <a:t>refers to the organizations and level of personnel (e.g., tactical operators, line supervisors, agency directors) participating in the exercise, as well as the general number of personnel who will participate in the exercise.</a:t>
            </a:r>
          </a:p>
          <a:p>
            <a:pPr>
              <a:buFont typeface="Arial" pitchFamily="34" charset="0"/>
              <a:buChar char="•"/>
            </a:pPr>
            <a:r>
              <a:rPr lang="en-US" sz="1200" b="1" kern="1200" dirty="0" smtClean="0">
                <a:solidFill>
                  <a:schemeClr val="tx1"/>
                </a:solidFill>
                <a:latin typeface="+mn-lt"/>
                <a:ea typeface="+mn-ea"/>
                <a:cs typeface="+mn-cs"/>
              </a:rPr>
              <a:t>  Exercise duration </a:t>
            </a:r>
            <a:r>
              <a:rPr lang="en-US" sz="1200" kern="1200" dirty="0" smtClean="0">
                <a:solidFill>
                  <a:schemeClr val="tx1"/>
                </a:solidFill>
                <a:latin typeface="+mn-lt"/>
                <a:ea typeface="+mn-ea"/>
                <a:cs typeface="+mn-cs"/>
              </a:rPr>
              <a:t>should take into account how long it will take to address exercise objectives effectively, as well as resource</a:t>
            </a:r>
            <a:r>
              <a:rPr lang="en-US" sz="1200" kern="1200" baseline="0" dirty="0" smtClean="0">
                <a:solidFill>
                  <a:schemeClr val="tx1"/>
                </a:solidFill>
                <a:latin typeface="+mn-lt"/>
                <a:ea typeface="+mn-ea"/>
                <a:cs typeface="+mn-cs"/>
              </a:rPr>
              <a:t> constraints.</a:t>
            </a:r>
          </a:p>
          <a:p>
            <a:pPr>
              <a:buFont typeface="Arial" pitchFamily="34" charset="0"/>
              <a:buChar char="•"/>
            </a:pPr>
            <a:r>
              <a:rPr lang="en-US" sz="1200" b="1" kern="1200" baseline="0" dirty="0" smtClean="0">
                <a:solidFill>
                  <a:schemeClr val="tx1"/>
                </a:solidFill>
                <a:latin typeface="+mn-lt"/>
                <a:ea typeface="+mn-ea"/>
                <a:cs typeface="+mn-cs"/>
              </a:rPr>
              <a:t>  Exercise parameters </a:t>
            </a:r>
            <a:r>
              <a:rPr lang="en-US" sz="1200" kern="1200" dirty="0" smtClean="0">
                <a:solidFill>
                  <a:schemeClr val="tx1"/>
                </a:solidFill>
                <a:latin typeface="+mn-lt"/>
                <a:ea typeface="+mn-ea"/>
                <a:cs typeface="+mn-cs"/>
              </a:rPr>
              <a:t>outline what should be included in an exercise based on the objectives and scope, and what should not be exercised.</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11</a:t>
            </a:fld>
            <a:endParaRPr lang="en-US" dirty="0"/>
          </a:p>
        </p:txBody>
      </p:sp>
    </p:spTree>
    <p:extLst>
      <p:ext uri="{BB962C8B-B14F-4D97-AF65-F5344CB8AC3E}">
        <p14:creationId xmlns:p14="http://schemas.microsoft.com/office/powerpoint/2010/main" val="194734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Exercise objectives </a:t>
            </a:r>
            <a:r>
              <a:rPr lang="en-US" dirty="0" smtClean="0"/>
              <a:t>are the distinct outcomes an organization wishes to achieve during an exercise. Objectives should align to the program</a:t>
            </a:r>
            <a:r>
              <a:rPr lang="en-US" baseline="0" dirty="0" smtClean="0"/>
              <a:t> </a:t>
            </a:r>
            <a:r>
              <a:rPr lang="en-US" dirty="0" smtClean="0"/>
              <a:t>priorities listed in the organization’s Multiyear Training and Exercise Plan,</a:t>
            </a:r>
            <a:r>
              <a:rPr lang="en-US" baseline="0" dirty="0" smtClean="0"/>
              <a:t> and take into account guidance from elected and appointed officials.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Exercise</a:t>
            </a:r>
            <a:r>
              <a:rPr lang="en-US" baseline="0" dirty="0" smtClean="0"/>
              <a:t> objectives are written as SMART objectives (specific, measurable, achievable, relevant, and time-bound)</a:t>
            </a: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12</a:t>
            </a:fld>
            <a:endParaRPr lang="en-US" dirty="0"/>
          </a:p>
        </p:txBody>
      </p:sp>
    </p:spTree>
    <p:extLst>
      <p:ext uri="{BB962C8B-B14F-4D97-AF65-F5344CB8AC3E}">
        <p14:creationId xmlns:p14="http://schemas.microsoft.com/office/powerpoint/2010/main" val="22155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Core capabilities </a:t>
            </a:r>
            <a:r>
              <a:rPr lang="en-US" dirty="0" smtClean="0"/>
              <a:t>are the distinct critical elements necessary to achieve the</a:t>
            </a:r>
            <a:r>
              <a:rPr lang="en-US" baseline="0" dirty="0" smtClean="0"/>
              <a:t> specific mission areas of prevention, protection, mitigation, response, and recovery.  The exercise planning team aligns each exercise objective to one or more core capabilities.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13</a:t>
            </a:fld>
            <a:endParaRPr lang="en-US" dirty="0"/>
          </a:p>
        </p:txBody>
      </p:sp>
    </p:spTree>
    <p:extLst>
      <p:ext uri="{BB962C8B-B14F-4D97-AF65-F5344CB8AC3E}">
        <p14:creationId xmlns:p14="http://schemas.microsoft.com/office/powerpoint/2010/main" val="27074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Evaluation requirements </a:t>
            </a:r>
            <a:r>
              <a:rPr lang="en-US" sz="1200" kern="1200" dirty="0" smtClean="0">
                <a:solidFill>
                  <a:schemeClr val="tx1"/>
                </a:solidFill>
                <a:latin typeface="+mn-lt"/>
                <a:ea typeface="+mn-ea"/>
                <a:cs typeface="+mn-cs"/>
              </a:rPr>
              <a:t>clearly articulate </a:t>
            </a:r>
            <a:r>
              <a:rPr lang="en-US" sz="1200" i="1" kern="1200" dirty="0" smtClean="0">
                <a:solidFill>
                  <a:schemeClr val="tx1"/>
                </a:solidFill>
                <a:latin typeface="+mn-lt"/>
                <a:ea typeface="+mn-ea"/>
                <a:cs typeface="+mn-cs"/>
              </a:rPr>
              <a:t>what</a:t>
            </a:r>
            <a:r>
              <a:rPr lang="en-US" sz="1200" kern="1200" dirty="0" smtClean="0">
                <a:solidFill>
                  <a:schemeClr val="tx1"/>
                </a:solidFill>
                <a:latin typeface="+mn-lt"/>
                <a:ea typeface="+mn-ea"/>
                <a:cs typeface="+mn-cs"/>
              </a:rPr>
              <a:t> will be evaluated during the exercise and </a:t>
            </a:r>
            <a:r>
              <a:rPr lang="en-US" sz="1200" i="1" kern="1200" dirty="0" smtClean="0">
                <a:solidFill>
                  <a:schemeClr val="tx1"/>
                </a:solidFill>
                <a:latin typeface="+mn-lt"/>
                <a:ea typeface="+mn-ea"/>
                <a:cs typeface="+mn-cs"/>
              </a:rPr>
              <a:t>how</a:t>
            </a:r>
            <a:r>
              <a:rPr lang="en-US" sz="1200" kern="1200" dirty="0" smtClean="0">
                <a:solidFill>
                  <a:schemeClr val="tx1"/>
                </a:solidFill>
                <a:latin typeface="+mn-lt"/>
                <a:ea typeface="+mn-ea"/>
                <a:cs typeface="+mn-cs"/>
              </a:rPr>
              <a:t> exercise play will be assessed.  This information is documented in the Exercise Evaluation Guides (EEGs).</a:t>
            </a:r>
          </a:p>
          <a:p>
            <a:endParaRPr lang="en-US" sz="1200" kern="1200" dirty="0" smtClean="0">
              <a:solidFill>
                <a:schemeClr val="tx1"/>
              </a:solidFill>
              <a:latin typeface="+mn-lt"/>
              <a:ea typeface="+mn-ea"/>
              <a:cs typeface="+mn-cs"/>
            </a:endParaRPr>
          </a:p>
          <a:p>
            <a:r>
              <a:rPr lang="en-US" b="1" dirty="0" smtClean="0"/>
              <a:t>Capability targets </a:t>
            </a:r>
            <a:r>
              <a:rPr lang="en-US" dirty="0" smtClean="0"/>
              <a:t>are the performance thresholds for each core capability; they state the </a:t>
            </a:r>
            <a:r>
              <a:rPr lang="en-US" i="1" dirty="0" smtClean="0"/>
              <a:t>amount</a:t>
            </a:r>
            <a:r>
              <a:rPr lang="en-US" dirty="0" smtClean="0"/>
              <a:t> of capability that exercise players aim to achieve.  Targets should be measurable,</a:t>
            </a:r>
            <a:r>
              <a:rPr lang="en-US" baseline="0" dirty="0" smtClean="0"/>
              <a:t> </a:t>
            </a:r>
            <a:r>
              <a:rPr lang="en-US" dirty="0" smtClean="0"/>
              <a:t>e.g., open 5 shelters within 3 hours of the incident. </a:t>
            </a:r>
            <a:r>
              <a:rPr lang="en-US" sz="1200" kern="1200" dirty="0" smtClean="0">
                <a:solidFill>
                  <a:schemeClr val="tx1"/>
                </a:solidFill>
                <a:latin typeface="+mn-lt"/>
                <a:ea typeface="+mn-ea"/>
                <a:cs typeface="+mn-cs"/>
              </a:rPr>
              <a:t>Generally, these targets are based on targets identified as part of an organization’s or jurisdiction’s THIRA or other threat and hazard identification or risk assessment process.</a:t>
            </a:r>
            <a:endParaRPr lang="en-US" dirty="0" smtClean="0"/>
          </a:p>
          <a:p>
            <a:endParaRPr lang="en-US" b="1" dirty="0" smtClean="0"/>
          </a:p>
          <a:p>
            <a:r>
              <a:rPr lang="en-US" b="1" dirty="0" smtClean="0"/>
              <a:t>Critical tasks </a:t>
            </a:r>
            <a:r>
              <a:rPr lang="en-US" dirty="0" smtClean="0"/>
              <a:t>are distinct elements required to perform a core capability, e.g., implement MOU with shelters to handle pets.  Critical tasks are derived from organizational plans or Standard Operating Procedures (SOPs), or discipline-specific standards.</a:t>
            </a:r>
          </a:p>
          <a:p>
            <a:endParaRPr lang="en-US" dirty="0" smtClean="0"/>
          </a:p>
          <a:p>
            <a:r>
              <a:rPr lang="en-US" dirty="0" smtClean="0"/>
              <a:t>Each participating organization identifies capability targets and critical tasks that are specific to their plans and procedures.</a:t>
            </a:r>
          </a:p>
        </p:txBody>
      </p:sp>
      <p:sp>
        <p:nvSpPr>
          <p:cNvPr id="4" name="Slide Number Placeholder 3"/>
          <p:cNvSpPr>
            <a:spLocks noGrp="1"/>
          </p:cNvSpPr>
          <p:nvPr>
            <p:ph type="sldNum" sz="quarter" idx="10"/>
          </p:nvPr>
        </p:nvSpPr>
        <p:spPr/>
        <p:txBody>
          <a:bodyPr/>
          <a:lstStyle/>
          <a:p>
            <a:fld id="{5FC84FED-3F94-4C44-A9A4-BE018A5079C7}" type="slidenum">
              <a:rPr lang="en-US" smtClean="0"/>
              <a:pPr/>
              <a:t>14</a:t>
            </a:fld>
            <a:endParaRPr lang="en-US" dirty="0"/>
          </a:p>
        </p:txBody>
      </p:sp>
    </p:spTree>
    <p:extLst>
      <p:ext uri="{BB962C8B-B14F-4D97-AF65-F5344CB8AC3E}">
        <p14:creationId xmlns:p14="http://schemas.microsoft.com/office/powerpoint/2010/main" val="1063958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exercise planning team identifies </a:t>
            </a:r>
            <a:r>
              <a:rPr lang="en-US" b="1" dirty="0" smtClean="0"/>
              <a:t>plans, policies, and procedures</a:t>
            </a:r>
            <a:r>
              <a:rPr lang="en-US" b="1" baseline="0" dirty="0" smtClean="0"/>
              <a:t> </a:t>
            </a:r>
            <a:r>
              <a:rPr lang="en-US" baseline="0" dirty="0" smtClean="0"/>
              <a:t>to be tested during the exercise. For each document, the planning team should also identify the owner or source of the document.  These documents should be made available to the planning team as reference material to assist in developing evaluation requirements, the exercise scenario, or other exercise documentation.</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15</a:t>
            </a:fld>
            <a:endParaRPr lang="en-US" dirty="0"/>
          </a:p>
        </p:txBody>
      </p:sp>
    </p:spTree>
    <p:extLst>
      <p:ext uri="{BB962C8B-B14F-4D97-AF65-F5344CB8AC3E}">
        <p14:creationId xmlns:p14="http://schemas.microsoft.com/office/powerpoint/2010/main" val="1633108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a:t>
            </a:r>
            <a:r>
              <a:rPr lang="en-US" sz="1200" b="1" kern="1200" dirty="0" smtClean="0">
                <a:solidFill>
                  <a:schemeClr val="tx1"/>
                </a:solidFill>
                <a:latin typeface="+mn-lt"/>
                <a:ea typeface="+mn-ea"/>
                <a:cs typeface="+mn-cs"/>
              </a:rPr>
              <a:t>scenario</a:t>
            </a:r>
            <a:r>
              <a:rPr lang="en-US" sz="1200" kern="1200" dirty="0" smtClean="0">
                <a:solidFill>
                  <a:schemeClr val="tx1"/>
                </a:solidFill>
                <a:latin typeface="+mn-lt"/>
                <a:ea typeface="+mn-ea"/>
                <a:cs typeface="+mn-cs"/>
              </a:rPr>
              <a:t> is an outline or model of the simulated sequence of events for the exercise.  It can be written as a narrative or depicted by an event timeline. The scenario</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should be realistic, plausible,</a:t>
            </a:r>
            <a:r>
              <a:rPr lang="en-US" sz="1200" kern="1200" baseline="0" dirty="0" smtClean="0">
                <a:solidFill>
                  <a:schemeClr val="tx1"/>
                </a:solidFill>
                <a:latin typeface="+mn-lt"/>
                <a:ea typeface="+mn-ea"/>
                <a:cs typeface="+mn-cs"/>
              </a:rPr>
              <a:t> and challenging, but not so complicated that it overwhelms players.</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exercise planning team should choose a </a:t>
            </a:r>
            <a:r>
              <a:rPr lang="en-US" sz="1200" b="1" kern="1200" dirty="0" smtClean="0">
                <a:solidFill>
                  <a:schemeClr val="tx1"/>
                </a:solidFill>
                <a:latin typeface="+mn-lt"/>
                <a:ea typeface="+mn-ea"/>
                <a:cs typeface="+mn-cs"/>
              </a:rPr>
              <a:t>threat or hazard </a:t>
            </a:r>
            <a:r>
              <a:rPr lang="en-US" sz="1200" kern="1200" dirty="0" smtClean="0">
                <a:solidFill>
                  <a:schemeClr val="tx1"/>
                </a:solidFill>
                <a:latin typeface="+mn-lt"/>
                <a:ea typeface="+mn-ea"/>
                <a:cs typeface="+mn-cs"/>
              </a:rPr>
              <a:t>that best assesses the exercise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objectives and core capabilities.  The identification of this threat or hazard scenario should also be based on the organization’s threat / hazard identification and risk assessment.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exercise planning team should identify any </a:t>
            </a:r>
            <a:r>
              <a:rPr lang="en-US" sz="1200" b="1" kern="1200" dirty="0" smtClean="0">
                <a:solidFill>
                  <a:schemeClr val="tx1"/>
                </a:solidFill>
                <a:latin typeface="+mn-lt"/>
                <a:ea typeface="+mn-ea"/>
                <a:cs typeface="+mn-cs"/>
              </a:rPr>
              <a:t>models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or</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simulations</a:t>
            </a:r>
            <a:r>
              <a:rPr lang="en-US" sz="1200" kern="1200" dirty="0" smtClean="0">
                <a:solidFill>
                  <a:schemeClr val="tx1"/>
                </a:solidFill>
                <a:latin typeface="+mn-lt"/>
                <a:ea typeface="+mn-ea"/>
                <a:cs typeface="+mn-cs"/>
              </a:rPr>
              <a:t> that could increase</a:t>
            </a:r>
            <a:r>
              <a:rPr lang="en-US" sz="1200" kern="1200" baseline="0" dirty="0" smtClean="0">
                <a:solidFill>
                  <a:schemeClr val="tx1"/>
                </a:solidFill>
                <a:latin typeface="+mn-lt"/>
                <a:ea typeface="+mn-ea"/>
                <a:cs typeface="+mn-cs"/>
              </a:rPr>
              <a:t> the realism of the scenario or bring cost savings to the exercise. Examples include human simulation provided though a Simulation Cell or mock media, or computer-based simulation such as wind damage or storm surge models.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16</a:t>
            </a:fld>
            <a:endParaRPr lang="en-US" dirty="0"/>
          </a:p>
        </p:txBody>
      </p:sp>
    </p:spTree>
    <p:extLst>
      <p:ext uri="{BB962C8B-B14F-4D97-AF65-F5344CB8AC3E}">
        <p14:creationId xmlns:p14="http://schemas.microsoft.com/office/powerpoint/2010/main" val="211473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Directions for this Template</a:t>
            </a:r>
            <a:endParaRPr lang="en-US" dirty="0">
              <a:solidFill>
                <a:schemeClr val="bg1"/>
              </a:solidFill>
            </a:endParaRPr>
          </a:p>
        </p:txBody>
      </p:sp>
      <p:sp>
        <p:nvSpPr>
          <p:cNvPr id="3" name="Content Placeholder 2"/>
          <p:cNvSpPr>
            <a:spLocks noGrp="1"/>
          </p:cNvSpPr>
          <p:nvPr>
            <p:ph idx="1"/>
          </p:nvPr>
        </p:nvSpPr>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meeting</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dirty="0" smtClean="0">
                <a:solidFill>
                  <a:schemeClr val="bg1"/>
                </a:solidFill>
              </a:rPr>
              <a:t>HSEEP-DD02</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Design Discussion Points</a:t>
            </a:r>
            <a:endParaRPr lang="en-US" dirty="0"/>
          </a:p>
        </p:txBody>
      </p:sp>
      <p:sp>
        <p:nvSpPr>
          <p:cNvPr id="3" name="Content Placeholder 2"/>
          <p:cNvSpPr>
            <a:spLocks noGrp="1"/>
          </p:cNvSpPr>
          <p:nvPr>
            <p:ph idx="1"/>
          </p:nvPr>
        </p:nvSpPr>
        <p:spPr/>
        <p:txBody>
          <a:bodyPr/>
          <a:lstStyle/>
          <a:p>
            <a:r>
              <a:rPr lang="en-US" dirty="0" smtClean="0"/>
              <a:t>Develop exercise objectives and align to core capabilities</a:t>
            </a:r>
          </a:p>
          <a:p>
            <a:r>
              <a:rPr lang="en-US" dirty="0" smtClean="0"/>
              <a:t>Outline evaluation requirements</a:t>
            </a:r>
          </a:p>
          <a:p>
            <a:r>
              <a:rPr lang="en-US" dirty="0" smtClean="0"/>
              <a:t>Identify relevant plans, policies, and procedures to be tested</a:t>
            </a:r>
          </a:p>
          <a:p>
            <a:r>
              <a:rPr lang="en-US" dirty="0" smtClean="0"/>
              <a:t>Begin development of the exercise scenario</a:t>
            </a:r>
          </a:p>
          <a:p>
            <a:r>
              <a:rPr lang="en-US" dirty="0" smtClean="0"/>
              <a:t>Identify modeling and simulation needs</a:t>
            </a:r>
          </a:p>
          <a:p>
            <a:r>
              <a:rPr lang="en-US" dirty="0" smtClean="0"/>
              <a:t>Identify participating organizations and their extent of play</a:t>
            </a:r>
          </a:p>
          <a:p>
            <a:r>
              <a:rPr lang="en-US" dirty="0" smtClean="0"/>
              <a:t>Identify needed exercise documentation</a:t>
            </a:r>
          </a:p>
          <a:p>
            <a:r>
              <a:rPr lang="en-US" dirty="0" smtClean="0"/>
              <a:t>Highlight any local issues, concerns, or sensitivities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Scope and Mission Area(s)</a:t>
            </a:r>
            <a:endParaRPr lang="en-US" dirty="0"/>
          </a:p>
        </p:txBody>
      </p:sp>
      <p:sp>
        <p:nvSpPr>
          <p:cNvPr id="3" name="Content Placeholder 2"/>
          <p:cNvSpPr>
            <a:spLocks noGrp="1"/>
          </p:cNvSpPr>
          <p:nvPr>
            <p:ph idx="1"/>
          </p:nvPr>
        </p:nvSpPr>
        <p:spPr/>
        <p:txBody>
          <a:bodyPr/>
          <a:lstStyle/>
          <a:p>
            <a:r>
              <a:rPr lang="en-US" dirty="0" smtClean="0"/>
              <a:t>Exercise scope</a:t>
            </a:r>
          </a:p>
          <a:p>
            <a:pPr lvl="1"/>
            <a:r>
              <a:rPr lang="en-US" dirty="0" smtClean="0"/>
              <a:t>Exercise type</a:t>
            </a:r>
          </a:p>
          <a:p>
            <a:pPr lvl="1"/>
            <a:r>
              <a:rPr lang="en-US" dirty="0" smtClean="0"/>
              <a:t>Participation level</a:t>
            </a:r>
          </a:p>
          <a:p>
            <a:pPr lvl="1"/>
            <a:r>
              <a:rPr lang="en-US" dirty="0" smtClean="0"/>
              <a:t>Exercise duration</a:t>
            </a:r>
          </a:p>
          <a:p>
            <a:pPr lvl="1"/>
            <a:r>
              <a:rPr lang="en-US" dirty="0" smtClean="0"/>
              <a:t>Exercise location</a:t>
            </a:r>
          </a:p>
          <a:p>
            <a:pPr lvl="1"/>
            <a:r>
              <a:rPr lang="en-US" dirty="0" smtClean="0"/>
              <a:t>Exercise parameters</a:t>
            </a:r>
          </a:p>
          <a:p>
            <a:r>
              <a:rPr lang="en-US" dirty="0" smtClean="0"/>
              <a:t>Mission area(s) </a:t>
            </a:r>
          </a:p>
          <a:p>
            <a:pPr lvl="1"/>
            <a:r>
              <a:rPr lang="en-US" dirty="0" smtClean="0"/>
              <a:t>[Prevention, protection, mitigation, response, recovery]</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Exercise Objectives</a:t>
            </a:r>
            <a:endParaRPr lang="en-US" dirty="0"/>
          </a:p>
        </p:txBody>
      </p:sp>
      <p:sp>
        <p:nvSpPr>
          <p:cNvPr id="3" name="Content Placeholder 2"/>
          <p:cNvSpPr>
            <a:spLocks noGrp="1"/>
          </p:cNvSpPr>
          <p:nvPr>
            <p:ph idx="1"/>
          </p:nvPr>
        </p:nvSpPr>
        <p:spPr/>
        <p:txBody>
          <a:bodyPr/>
          <a:lstStyle/>
          <a:p>
            <a:r>
              <a:rPr lang="en-US" dirty="0" smtClean="0"/>
              <a:t>[Insert proposed objectives]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Aligned Core Capabilities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13</a:t>
            </a:fld>
            <a:endParaRPr lang="en-US" dirty="0"/>
          </a:p>
        </p:txBody>
      </p:sp>
      <p:sp>
        <p:nvSpPr>
          <p:cNvPr id="5" name="Content Placeholder 4"/>
          <p:cNvSpPr>
            <a:spLocks noGrp="1"/>
          </p:cNvSpPr>
          <p:nvPr>
            <p:ph idx="1"/>
          </p:nvPr>
        </p:nvSpPr>
        <p:spPr/>
        <p:txBody>
          <a:bodyPr>
            <a:normAutofit/>
          </a:bodyPr>
          <a:lstStyle/>
          <a:p>
            <a:r>
              <a:rPr lang="en-US" dirty="0" smtClean="0"/>
              <a:t>Objective 1: [Proposed Objective]</a:t>
            </a:r>
          </a:p>
          <a:p>
            <a:pPr lvl="1"/>
            <a:r>
              <a:rPr lang="en-US" dirty="0" smtClean="0"/>
              <a:t>Aligns to: [Core Capabilities (ex: Intelligence and Information Sharing)]</a:t>
            </a:r>
          </a:p>
          <a:p>
            <a:r>
              <a:rPr lang="en-US" dirty="0" smtClean="0"/>
              <a:t>Objective 2: [Proposed Objective]</a:t>
            </a:r>
          </a:p>
          <a:p>
            <a:pPr lvl="1"/>
            <a:r>
              <a:rPr lang="en-US" dirty="0" smtClean="0"/>
              <a:t>Aligns to: [Core Capabilities (ex: Interdiction and Disruption, Physical Protective Measures)]</a:t>
            </a:r>
          </a:p>
          <a:p>
            <a:r>
              <a:rPr lang="en-US" dirty="0" smtClean="0"/>
              <a:t>Objective 3: [Proposed Objective]</a:t>
            </a:r>
          </a:p>
          <a:p>
            <a:pPr lvl="1"/>
            <a:r>
              <a:rPr lang="en-US" dirty="0" smtClean="0"/>
              <a:t>Aligns to: [Core Capabilities (ex: Situational Assessment)]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p:txBody>
          <a:bodyPr/>
          <a:lstStyle/>
          <a:p>
            <a:r>
              <a:rPr lang="en-US" b="1" dirty="0" smtClean="0"/>
              <a:t>Capability targets </a:t>
            </a:r>
            <a:r>
              <a:rPr lang="en-US" dirty="0" smtClean="0"/>
              <a:t>are the performance thresholds for each core capability</a:t>
            </a:r>
          </a:p>
          <a:p>
            <a:pPr lvl="1"/>
            <a:r>
              <a:rPr lang="en-US" dirty="0" smtClean="0"/>
              <a:t>Targets are quantitative or qualitative</a:t>
            </a:r>
          </a:p>
          <a:p>
            <a:r>
              <a:rPr lang="en-US" b="1" dirty="0" smtClean="0"/>
              <a:t>Critical tasks </a:t>
            </a:r>
            <a:r>
              <a:rPr lang="en-US" dirty="0" smtClean="0"/>
              <a:t>are the distinct elements required to perform a core capability </a:t>
            </a:r>
          </a:p>
          <a:p>
            <a:r>
              <a:rPr lang="en-US" b="1" dirty="0" smtClean="0"/>
              <a:t>Exercise Evaluation Guides</a:t>
            </a:r>
            <a:r>
              <a:rPr lang="en-US" dirty="0" smtClean="0"/>
              <a:t> (EEGs) document exercise objectives, core capabilities, capability targets, and critical tasks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Policies, and Procedures</a:t>
            </a:r>
            <a:endParaRPr lang="en-US" dirty="0"/>
          </a:p>
        </p:txBody>
      </p:sp>
      <p:sp>
        <p:nvSpPr>
          <p:cNvPr id="3" name="Content Placeholder 2"/>
          <p:cNvSpPr>
            <a:spLocks noGrp="1"/>
          </p:cNvSpPr>
          <p:nvPr>
            <p:ph idx="1"/>
          </p:nvPr>
        </p:nvSpPr>
        <p:spPr/>
        <p:txBody>
          <a:bodyPr/>
          <a:lstStyle/>
          <a:p>
            <a:r>
              <a:rPr lang="en-US" dirty="0" smtClean="0"/>
              <a:t>[Relevant plans, policies, and procedures to be tested or examined during the exercise]</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The scenarios enables an exercise to assess objectives and core capabilities  </a:t>
            </a:r>
          </a:p>
          <a:p>
            <a:r>
              <a:rPr lang="en-US" dirty="0" smtClean="0"/>
              <a:t>Threat or hazard: [Proposed threat/hazard]</a:t>
            </a:r>
          </a:p>
          <a:p>
            <a:r>
              <a:rPr lang="en-US" dirty="0" smtClean="0"/>
              <a:t>Conditions: [Scenario details such as locations, time, weather, etc.]</a:t>
            </a:r>
          </a:p>
          <a:p>
            <a:r>
              <a:rPr lang="en-US" dirty="0" smtClean="0"/>
              <a:t>Modeling and simulation: [Any models or simulations to be used]</a:t>
            </a:r>
          </a:p>
          <a:p>
            <a:pPr lvl="1"/>
            <a:r>
              <a:rPr lang="en-US" dirty="0" smtClean="0"/>
              <a:t>Human-based</a:t>
            </a:r>
          </a:p>
          <a:p>
            <a:pPr lvl="1"/>
            <a:r>
              <a:rPr lang="en-US" dirty="0" smtClean="0"/>
              <a:t>Computer-based</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Participants</a:t>
            </a:r>
            <a:endParaRPr lang="en-US" dirty="0"/>
          </a:p>
        </p:txBody>
      </p:sp>
      <p:sp>
        <p:nvSpPr>
          <p:cNvPr id="3" name="Content Placeholder 2"/>
          <p:cNvSpPr>
            <a:spLocks noGrp="1"/>
          </p:cNvSpPr>
          <p:nvPr>
            <p:ph idx="1"/>
          </p:nvPr>
        </p:nvSpPr>
        <p:spPr/>
        <p:txBody>
          <a:bodyPr/>
          <a:lstStyle/>
          <a:p>
            <a:r>
              <a:rPr lang="en-US" dirty="0" smtClean="0"/>
              <a:t>[List of participating organizations]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Documentation</a:t>
            </a:r>
            <a:endParaRPr lang="en-US" dirty="0"/>
          </a:p>
        </p:txBody>
      </p:sp>
      <p:sp>
        <p:nvSpPr>
          <p:cNvPr id="3" name="Content Placeholder 2"/>
          <p:cNvSpPr>
            <a:spLocks noGrp="1"/>
          </p:cNvSpPr>
          <p:nvPr>
            <p:ph idx="1"/>
          </p:nvPr>
        </p:nvSpPr>
        <p:spPr/>
        <p:txBody>
          <a:bodyPr/>
          <a:lstStyle/>
          <a:p>
            <a:pPr>
              <a:buNone/>
            </a:pPr>
            <a:r>
              <a:rPr lang="en-US" dirty="0" smtClean="0"/>
              <a:t>Identify required documentation:</a:t>
            </a:r>
          </a:p>
          <a:p>
            <a:pPr marL="338138" indent="-338138">
              <a:buFont typeface="Wingdings" pitchFamily="2" charset="2"/>
              <a:buChar char="q"/>
            </a:pPr>
            <a:r>
              <a:rPr lang="en-US" dirty="0" smtClean="0"/>
              <a:t>Extent of Play Agreement (XPA)</a:t>
            </a:r>
          </a:p>
          <a:p>
            <a:pPr marL="338138" indent="-338138">
              <a:buFont typeface="Wingdings" pitchFamily="2" charset="2"/>
              <a:buChar char="q"/>
            </a:pPr>
            <a:r>
              <a:rPr lang="en-US" dirty="0" smtClean="0"/>
              <a:t>EEGs</a:t>
            </a:r>
          </a:p>
          <a:p>
            <a:pPr marL="338138" indent="-338138">
              <a:buFont typeface="Wingdings" pitchFamily="2" charset="2"/>
              <a:buChar char="q"/>
            </a:pPr>
            <a:r>
              <a:rPr lang="en-US" dirty="0" smtClean="0"/>
              <a:t>Situation Manual (SitMan)</a:t>
            </a:r>
          </a:p>
          <a:p>
            <a:pPr marL="338138" indent="-338138">
              <a:buFont typeface="Wingdings" pitchFamily="2" charset="2"/>
              <a:buChar char="q"/>
            </a:pPr>
            <a:r>
              <a:rPr lang="en-US" dirty="0" smtClean="0"/>
              <a:t>Facilitator Guide</a:t>
            </a:r>
          </a:p>
          <a:p>
            <a:pPr marL="338138" indent="-338138">
              <a:buFont typeface="Wingdings" pitchFamily="2" charset="2"/>
              <a:buChar char="q"/>
            </a:pPr>
            <a:r>
              <a:rPr lang="en-US" dirty="0" smtClean="0"/>
              <a:t>Exercise Plan (ExPlan)</a:t>
            </a:r>
          </a:p>
          <a:p>
            <a:pPr marL="338138" indent="-338138">
              <a:buFont typeface="Wingdings" pitchFamily="2" charset="2"/>
              <a:buChar char="q"/>
            </a:pPr>
            <a:r>
              <a:rPr lang="en-US" dirty="0" smtClean="0"/>
              <a:t>Controller/Evaluator (C/E) Handbook</a:t>
            </a:r>
          </a:p>
          <a:p>
            <a:pPr marL="338138" indent="-338138">
              <a:buFont typeface="Wingdings" pitchFamily="2" charset="2"/>
              <a:buChar char="q"/>
            </a:pPr>
            <a:r>
              <a:rPr lang="en-US" dirty="0" smtClean="0"/>
              <a:t>Master Scenario Events List (MSEL)</a:t>
            </a:r>
          </a:p>
          <a:p>
            <a:pPr marL="338138" indent="-338138">
              <a:buFont typeface="Wingdings" pitchFamily="2" charset="2"/>
              <a:buChar char="q"/>
            </a:pPr>
            <a:r>
              <a:rPr lang="en-US" dirty="0" smtClean="0"/>
              <a:t>Multimedia Presentation</a:t>
            </a:r>
          </a:p>
          <a:p>
            <a:pPr marL="338138" indent="-338138">
              <a:buFont typeface="Wingdings" pitchFamily="2" charset="2"/>
              <a:buChar char="q"/>
            </a:pPr>
            <a:r>
              <a:rPr lang="en-US" dirty="0" smtClean="0"/>
              <a:t>Participant Feedback Form</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Issues and Concerns</a:t>
            </a:r>
            <a:endParaRPr lang="en-US" dirty="0"/>
          </a:p>
        </p:txBody>
      </p:sp>
      <p:sp>
        <p:nvSpPr>
          <p:cNvPr id="3" name="Content Placeholder 2"/>
          <p:cNvSpPr>
            <a:spLocks noGrp="1"/>
          </p:cNvSpPr>
          <p:nvPr>
            <p:ph idx="1"/>
          </p:nvPr>
        </p:nvSpPr>
        <p:spPr/>
        <p:txBody>
          <a:bodyPr/>
          <a:lstStyle/>
          <a:p>
            <a:r>
              <a:rPr lang="en-US" dirty="0" smtClean="0"/>
              <a:t>[Any issues, concerns, or sensitivities for discussion and consideration]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Name</a:t>
            </a:r>
            <a:endParaRPr lang="en-US" dirty="0"/>
          </a:p>
        </p:txBody>
      </p:sp>
      <p:sp>
        <p:nvSpPr>
          <p:cNvPr id="3" name="Subtitle 2"/>
          <p:cNvSpPr>
            <a:spLocks noGrp="1"/>
          </p:cNvSpPr>
          <p:nvPr>
            <p:ph type="subTitle" idx="1"/>
          </p:nvPr>
        </p:nvSpPr>
        <p:spPr/>
        <p:txBody>
          <a:bodyPr/>
          <a:lstStyle/>
          <a:p>
            <a:r>
              <a:rPr lang="en-US" dirty="0" smtClean="0"/>
              <a:t>Initial Planning Meeting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Development Discussion Points </a:t>
            </a:r>
            <a:endParaRPr lang="en-US" dirty="0"/>
          </a:p>
        </p:txBody>
      </p:sp>
      <p:sp>
        <p:nvSpPr>
          <p:cNvPr id="3" name="Content Placeholder 2"/>
          <p:cNvSpPr>
            <a:spLocks noGrp="1"/>
          </p:cNvSpPr>
          <p:nvPr>
            <p:ph idx="1"/>
          </p:nvPr>
        </p:nvSpPr>
        <p:spPr/>
        <p:txBody>
          <a:bodyPr/>
          <a:lstStyle/>
          <a:p>
            <a:r>
              <a:rPr lang="en-US" dirty="0" smtClean="0"/>
              <a:t>Plan for exercise logistics</a:t>
            </a:r>
          </a:p>
          <a:p>
            <a:pPr lvl="1"/>
            <a:r>
              <a:rPr lang="en-US" dirty="0" smtClean="0"/>
              <a:t>Location</a:t>
            </a:r>
          </a:p>
          <a:p>
            <a:pPr lvl="1"/>
            <a:r>
              <a:rPr lang="en-US" dirty="0" smtClean="0"/>
              <a:t>Audio/visual (A/V) requirements</a:t>
            </a:r>
          </a:p>
          <a:p>
            <a:pPr lvl="1"/>
            <a:r>
              <a:rPr lang="en-US" dirty="0" smtClean="0"/>
              <a:t>Duration and schedule</a:t>
            </a:r>
          </a:p>
          <a:p>
            <a:r>
              <a:rPr lang="en-US" dirty="0" smtClean="0"/>
              <a:t>Identify exercise staffing requirements</a:t>
            </a:r>
          </a:p>
          <a:p>
            <a:r>
              <a:rPr lang="en-US" dirty="0" smtClean="0"/>
              <a:t>Outline exercise planning team roles and responsibilities</a:t>
            </a:r>
          </a:p>
          <a:p>
            <a:r>
              <a:rPr lang="en-US" dirty="0" smtClean="0"/>
              <a:t>Develop exercise planning timeline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Logistics</a:t>
            </a:r>
            <a:endParaRPr lang="en-US" dirty="0"/>
          </a:p>
        </p:txBody>
      </p:sp>
      <p:sp>
        <p:nvSpPr>
          <p:cNvPr id="3" name="Content Placeholder 2"/>
          <p:cNvSpPr>
            <a:spLocks noGrp="1"/>
          </p:cNvSpPr>
          <p:nvPr>
            <p:ph idx="1"/>
          </p:nvPr>
        </p:nvSpPr>
        <p:spPr/>
        <p:txBody>
          <a:bodyPr/>
          <a:lstStyle/>
          <a:p>
            <a:r>
              <a:rPr lang="en-US" dirty="0" smtClean="0"/>
              <a:t>Exercise location</a:t>
            </a:r>
          </a:p>
          <a:p>
            <a:pPr lvl="1"/>
            <a:r>
              <a:rPr lang="en-US" dirty="0" smtClean="0"/>
              <a:t>[Location requirements, including seating capacity, layout, etc.]</a:t>
            </a:r>
          </a:p>
          <a:p>
            <a:pPr lvl="1"/>
            <a:r>
              <a:rPr lang="en-US" dirty="0" smtClean="0"/>
              <a:t>[Potential locations]</a:t>
            </a:r>
          </a:p>
          <a:p>
            <a:r>
              <a:rPr lang="en-US" dirty="0" smtClean="0"/>
              <a:t>A/V requirements</a:t>
            </a:r>
          </a:p>
          <a:p>
            <a:pPr lvl="1"/>
            <a:r>
              <a:rPr lang="en-US" dirty="0" smtClean="0"/>
              <a:t>[A/V requirements, such as screens, microphones, etc.]</a:t>
            </a:r>
          </a:p>
          <a:p>
            <a:r>
              <a:rPr lang="en-US" dirty="0" smtClean="0"/>
              <a:t>Exercise duration and schedule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Staffing</a:t>
            </a:r>
            <a:endParaRPr lang="en-US" dirty="0"/>
          </a:p>
        </p:txBody>
      </p:sp>
      <p:sp>
        <p:nvSpPr>
          <p:cNvPr id="3" name="Content Placeholder 2"/>
          <p:cNvSpPr>
            <a:spLocks noGrp="1"/>
          </p:cNvSpPr>
          <p:nvPr>
            <p:ph idx="1"/>
          </p:nvPr>
        </p:nvSpPr>
        <p:spPr/>
        <p:txBody>
          <a:bodyPr/>
          <a:lstStyle/>
          <a:p>
            <a:r>
              <a:rPr lang="en-US" dirty="0" smtClean="0"/>
              <a:t>Subject-Matter Experts (SMEs)</a:t>
            </a:r>
          </a:p>
          <a:p>
            <a:r>
              <a:rPr lang="en-US" dirty="0" smtClean="0"/>
              <a:t>Exercise control</a:t>
            </a:r>
          </a:p>
          <a:p>
            <a:r>
              <a:rPr lang="en-US" dirty="0" smtClean="0"/>
              <a:t>Exercise evaluation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Planning Team </a:t>
            </a:r>
            <a:endParaRPr lang="en-US" dirty="0"/>
          </a:p>
        </p:txBody>
      </p:sp>
      <p:sp>
        <p:nvSpPr>
          <p:cNvPr id="3" name="Content Placeholder 2"/>
          <p:cNvSpPr>
            <a:spLocks noGrp="1"/>
          </p:cNvSpPr>
          <p:nvPr>
            <p:ph idx="1"/>
          </p:nvPr>
        </p:nvSpPr>
        <p:spPr/>
        <p:txBody>
          <a:bodyPr/>
          <a:lstStyle/>
          <a:p>
            <a:r>
              <a:rPr lang="en-US" dirty="0" smtClean="0"/>
              <a:t>Roles and responsibilities</a:t>
            </a:r>
          </a:p>
          <a:p>
            <a:pPr lvl="1"/>
            <a:r>
              <a:rPr lang="en-US" dirty="0" smtClean="0"/>
              <a:t>[Planning team roles and assignments]</a:t>
            </a:r>
          </a:p>
          <a:p>
            <a:r>
              <a:rPr lang="en-US" dirty="0" smtClean="0"/>
              <a:t>Communications</a:t>
            </a:r>
          </a:p>
          <a:p>
            <a:pPr lvl="1"/>
            <a:r>
              <a:rPr lang="en-US" dirty="0" smtClean="0"/>
              <a:t>[Preferred frequency and methods of communications]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Planning Timeline</a:t>
            </a:r>
            <a:endParaRPr lang="en-US" dirty="0"/>
          </a:p>
        </p:txBody>
      </p:sp>
      <p:sp>
        <p:nvSpPr>
          <p:cNvPr id="3" name="Content Placeholder 2"/>
          <p:cNvSpPr>
            <a:spLocks noGrp="1"/>
          </p:cNvSpPr>
          <p:nvPr>
            <p:ph idx="1"/>
          </p:nvPr>
        </p:nvSpPr>
        <p:spPr/>
        <p:txBody>
          <a:bodyPr/>
          <a:lstStyle/>
          <a:p>
            <a:r>
              <a:rPr lang="en-US" dirty="0" smtClean="0"/>
              <a:t>Midterm Planning Meeting: [Date and location]</a:t>
            </a:r>
          </a:p>
          <a:p>
            <a:pPr lvl="1"/>
            <a:r>
              <a:rPr lang="en-US" dirty="0" smtClean="0"/>
              <a:t>Milestones and deliverables before next meeting </a:t>
            </a:r>
          </a:p>
          <a:p>
            <a:r>
              <a:rPr lang="en-US" dirty="0" smtClean="0"/>
              <a:t>MSEL Meeting </a:t>
            </a:r>
            <a:r>
              <a:rPr lang="en-US" dirty="0" smtClean="0">
                <a:solidFill>
                  <a:srgbClr val="FF0000"/>
                </a:solidFill>
              </a:rPr>
              <a:t>[as needed]</a:t>
            </a:r>
            <a:r>
              <a:rPr lang="en-US" dirty="0" smtClean="0"/>
              <a:t>: [Date and location]</a:t>
            </a:r>
          </a:p>
          <a:p>
            <a:pPr lvl="1"/>
            <a:r>
              <a:rPr lang="en-US" dirty="0" smtClean="0"/>
              <a:t>Milestones and deliverables before next meeting </a:t>
            </a:r>
          </a:p>
          <a:p>
            <a:r>
              <a:rPr lang="en-US" dirty="0" smtClean="0"/>
              <a:t>Final Planning Meeting: [Date and location]</a:t>
            </a:r>
          </a:p>
          <a:p>
            <a:pPr lvl="1"/>
            <a:r>
              <a:rPr lang="en-US" dirty="0" smtClean="0"/>
              <a:t>Milestones and deliverables before next meeting </a:t>
            </a:r>
          </a:p>
          <a:p>
            <a:r>
              <a:rPr lang="en-US" dirty="0" smtClean="0"/>
              <a:t>Exercise:  [Date and location]</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Outstanding Issues </a:t>
            </a:r>
            <a:endParaRPr lang="en-US" dirty="0"/>
          </a:p>
        </p:txBody>
      </p:sp>
      <p:sp>
        <p:nvSpPr>
          <p:cNvPr id="3" name="Content Placeholder 2"/>
          <p:cNvSpPr>
            <a:spLocks noGrp="1"/>
          </p:cNvSpPr>
          <p:nvPr>
            <p:ph idx="1"/>
          </p:nvPr>
        </p:nvSpPr>
        <p:spPr/>
        <p:txBody>
          <a:bodyPr/>
          <a:lstStyle/>
          <a:p>
            <a:r>
              <a:rPr lang="en-US" dirty="0" smtClean="0"/>
              <a:t>[Any outstanding issues to address]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lstStyle/>
          <a:p>
            <a:r>
              <a:rPr lang="en-US" dirty="0" smtClean="0"/>
              <a:t>Distribute IPM minutes: [Responsible organization/individual], [due date]</a:t>
            </a:r>
          </a:p>
          <a:p>
            <a:r>
              <a:rPr lang="en-US" dirty="0" smtClean="0"/>
              <a:t>Draft exercise documentation</a:t>
            </a:r>
          </a:p>
          <a:p>
            <a:pPr lvl="1"/>
            <a:r>
              <a:rPr lang="en-US" dirty="0" smtClean="0"/>
              <a:t>EEGs: [Responsible organization/individual], [due date]</a:t>
            </a:r>
          </a:p>
          <a:p>
            <a:pPr lvl="1"/>
            <a:r>
              <a:rPr lang="en-US" dirty="0" smtClean="0"/>
              <a:t>[Other documents as needed]</a:t>
            </a:r>
          </a:p>
          <a:p>
            <a:r>
              <a:rPr lang="en-US" dirty="0" smtClean="0"/>
              <a:t>[Additional action items]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idx="1"/>
          </p:nvPr>
        </p:nvSpPr>
        <p:spPr/>
        <p:txBody>
          <a:bodyPr/>
          <a:lstStyle/>
          <a:p>
            <a:r>
              <a:rPr lang="en-US" dirty="0" smtClean="0"/>
              <a:t>[Date]</a:t>
            </a:r>
          </a:p>
          <a:p>
            <a:r>
              <a:rPr lang="en-US" dirty="0" smtClean="0"/>
              <a:t>[Time]</a:t>
            </a:r>
          </a:p>
          <a:p>
            <a:r>
              <a:rPr lang="en-US" dirty="0" smtClean="0"/>
              <a:t>[Location]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27</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Exercise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Remarks</a:t>
            </a:r>
            <a:endParaRPr lang="en-US" dirty="0"/>
          </a:p>
        </p:txBody>
      </p:sp>
      <p:sp>
        <p:nvSpPr>
          <p:cNvPr id="3" name="Content Placeholder 2"/>
          <p:cNvSpPr>
            <a:spLocks noGrp="1"/>
          </p:cNvSpPr>
          <p:nvPr>
            <p:ph idx="1"/>
          </p:nvPr>
        </p:nvSpPr>
        <p:spPr/>
        <p:txBody>
          <a:bodyPr/>
          <a:lstStyle/>
          <a:p>
            <a:r>
              <a:rPr lang="en-US" dirty="0" smtClean="0"/>
              <a:t>Safety and emergency information</a:t>
            </a:r>
          </a:p>
          <a:p>
            <a:r>
              <a:rPr lang="en-US" dirty="0" smtClean="0"/>
              <a:t>Restrooms</a:t>
            </a:r>
          </a:p>
          <a:p>
            <a:r>
              <a:rPr lang="en-US" dirty="0" smtClean="0"/>
              <a:t>Cell phone etiquette</a:t>
            </a:r>
          </a:p>
          <a:p>
            <a:r>
              <a:rPr lang="en-US" dirty="0" smtClean="0"/>
              <a:t>Breaks and lunch</a:t>
            </a:r>
          </a:p>
          <a:p>
            <a:r>
              <a:rPr lang="en-US" dirty="0" smtClean="0"/>
              <a:t>Microphones (if applicable)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Agents</a:t>
            </a:r>
            <a:endParaRPr lang="en-US" dirty="0"/>
          </a:p>
        </p:txBody>
      </p:sp>
      <p:sp>
        <p:nvSpPr>
          <p:cNvPr id="3" name="Content Placeholder 2"/>
          <p:cNvSpPr>
            <a:spLocks noGrp="1"/>
          </p:cNvSpPr>
          <p:nvPr>
            <p:ph idx="1"/>
          </p:nvPr>
        </p:nvSpPr>
        <p:spPr/>
        <p:txBody>
          <a:bodyPr/>
          <a:lstStyle/>
          <a:p>
            <a:r>
              <a:rPr lang="en-US" dirty="0" smtClean="0">
                <a:cs typeface="Arial" charset="0"/>
              </a:rPr>
              <a:t>Trusted agents are the individuals on the Exercise Planning Team(s) who are trusted not to reveal exercise and scenario details to players or third parties before exercise conduct.</a:t>
            </a:r>
          </a:p>
          <a:p>
            <a:r>
              <a:rPr lang="en-US" dirty="0" smtClean="0">
                <a:cs typeface="Arial" charset="0"/>
              </a:rPr>
              <a:t>Trusted agents also develop pre-exercise materials, conduct exercise briefings, and support training sessions.</a:t>
            </a:r>
          </a:p>
          <a:p>
            <a:r>
              <a:rPr lang="en-US" dirty="0" smtClean="0">
                <a:cs typeface="Arial" charset="0"/>
              </a:rPr>
              <a:t>Information in this document is intended for the exclusive use of the exercise planners and is not to be released to the public or other personnel who do not have a valid need-to-know without prior approval from an authorized sponsor organization representative. </a:t>
            </a:r>
          </a:p>
          <a:p>
            <a:r>
              <a:rPr lang="en-US" dirty="0" smtClean="0">
                <a:cs typeface="Arial" charset="0"/>
              </a:rPr>
              <a:t>This document is not releasable to any public website.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[Time] Welcome and introductions</a:t>
            </a:r>
          </a:p>
          <a:p>
            <a:r>
              <a:rPr lang="en-US" dirty="0" smtClean="0"/>
              <a:t>[Time] Planning updates</a:t>
            </a:r>
          </a:p>
          <a:p>
            <a:r>
              <a:rPr lang="en-US" dirty="0" smtClean="0"/>
              <a:t>[Time] Exercise design</a:t>
            </a:r>
          </a:p>
          <a:p>
            <a:r>
              <a:rPr lang="en-US" dirty="0" smtClean="0"/>
              <a:t>[Time] Exercise development</a:t>
            </a:r>
          </a:p>
          <a:p>
            <a:r>
              <a:rPr lang="en-US" dirty="0" smtClean="0"/>
              <a:t>[Time] Action items and next steps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dirty="0" smtClean="0"/>
              <a:t>Review planning updates</a:t>
            </a:r>
          </a:p>
          <a:p>
            <a:r>
              <a:rPr lang="en-US" dirty="0" smtClean="0"/>
              <a:t>Determine exercise design elements</a:t>
            </a:r>
          </a:p>
          <a:p>
            <a:r>
              <a:rPr lang="en-US" dirty="0" smtClean="0"/>
              <a:t>Discuss exercise development items</a:t>
            </a:r>
          </a:p>
          <a:p>
            <a:r>
              <a:rPr lang="en-US" dirty="0" smtClean="0"/>
              <a:t>Address outstanding issues</a:t>
            </a:r>
          </a:p>
          <a:p>
            <a:r>
              <a:rPr lang="en-US" dirty="0" smtClean="0"/>
              <a:t>Discuss next steps and assign tasks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Updates</a:t>
            </a:r>
            <a:endParaRPr lang="en-US" dirty="0"/>
          </a:p>
        </p:txBody>
      </p:sp>
      <p:sp>
        <p:nvSpPr>
          <p:cNvPr id="3" name="Content Placeholder 2"/>
          <p:cNvSpPr>
            <a:spLocks noGrp="1"/>
          </p:cNvSpPr>
          <p:nvPr>
            <p:ph idx="1"/>
          </p:nvPr>
        </p:nvSpPr>
        <p:spPr/>
        <p:txBody>
          <a:bodyPr/>
          <a:lstStyle/>
          <a:p>
            <a:r>
              <a:rPr lang="en-US" dirty="0" smtClean="0"/>
              <a:t>[Outcomes of the Concept and Objectives Meeting]</a:t>
            </a:r>
          </a:p>
          <a:p>
            <a:r>
              <a:rPr lang="en-US" dirty="0" smtClean="0"/>
              <a:t>[Additional updates]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4F0790-D386-4F08-BFCC-9A689C905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15628FF-5405-47AF-9ADE-CCB8AAFAAE3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BE7AF64B-87C2-4509-B7AE-3A37B0B26A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931</TotalTime>
  <Words>1748</Words>
  <Application>Microsoft Macintosh PowerPoint</Application>
  <PresentationFormat>On-screen Show (4:3)</PresentationFormat>
  <Paragraphs>220</Paragraphs>
  <Slides>27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vt:lpstr>
      <vt:lpstr>Office Theme</vt:lpstr>
      <vt:lpstr>Directions for this Template</vt:lpstr>
      <vt:lpstr>Exercise Name</vt:lpstr>
      <vt:lpstr>Welcome</vt:lpstr>
      <vt:lpstr>Administrative Remarks</vt:lpstr>
      <vt:lpstr>Introductions</vt:lpstr>
      <vt:lpstr>Trusted Agents</vt:lpstr>
      <vt:lpstr>Agenda</vt:lpstr>
      <vt:lpstr>Meeting Objectives</vt:lpstr>
      <vt:lpstr>Planning Updates</vt:lpstr>
      <vt:lpstr>Exercise Design Discussion Points</vt:lpstr>
      <vt:lpstr>Exercise Scope and Mission Area(s)</vt:lpstr>
      <vt:lpstr>Proposed Exercise Objectives</vt:lpstr>
      <vt:lpstr>Aligned Core Capabilities</vt:lpstr>
      <vt:lpstr>Evaluation Requirements</vt:lpstr>
      <vt:lpstr>Plans, Policies, and Procedures</vt:lpstr>
      <vt:lpstr>Scenario</vt:lpstr>
      <vt:lpstr>Exercise Participants</vt:lpstr>
      <vt:lpstr>Exercise Documentation</vt:lpstr>
      <vt:lpstr>Local Issues and Concerns</vt:lpstr>
      <vt:lpstr>Exercise Development Discussion Points </vt:lpstr>
      <vt:lpstr>Exercise Logistics</vt:lpstr>
      <vt:lpstr>Exercise Staffing</vt:lpstr>
      <vt:lpstr>Exercise Planning Team </vt:lpstr>
      <vt:lpstr>Exercise Planning Timeline</vt:lpstr>
      <vt:lpstr>Outstanding Issues </vt:lpstr>
      <vt:lpstr>Action Items</vt:lpstr>
      <vt:lpstr>Next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Planning Meeting Presentation Template</dc:title>
  <dc:creator>HSEEP Support Team</dc:creator>
  <cp:keywords>HSEEP, Template, Initial Planning Meeting, IPM, Design and Development</cp:keywords>
  <cp:lastModifiedBy>Jon Stone</cp:lastModifiedBy>
  <cp:revision>90</cp:revision>
  <dcterms:created xsi:type="dcterms:W3CDTF">2013-02-05T19:24:59Z</dcterms:created>
  <dcterms:modified xsi:type="dcterms:W3CDTF">2015-07-16T03:32:14Z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