
<file path=[Content_Types].xml><?xml version="1.0" encoding="utf-8"?>
<Types xmlns="http://schemas.openxmlformats.org/package/2006/content-types">
  <Default Extension="png" ContentType="image/png"/>
  <Default Extension="jfif" ContentType="image/jpeg"/>
  <Default Extension="m4a" ContentType="audio/mp4"/>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9" r:id="rId3"/>
    <p:sldId id="271" r:id="rId4"/>
    <p:sldId id="315" r:id="rId5"/>
    <p:sldId id="316" r:id="rId6"/>
    <p:sldId id="317" r:id="rId7"/>
    <p:sldId id="304" r:id="rId8"/>
    <p:sldId id="301" r:id="rId9"/>
    <p:sldId id="302" r:id="rId10"/>
    <p:sldId id="303" r:id="rId11"/>
    <p:sldId id="305" r:id="rId12"/>
    <p:sldId id="318" r:id="rId13"/>
    <p:sldId id="307" r:id="rId14"/>
    <p:sldId id="309" r:id="rId15"/>
    <p:sldId id="310" r:id="rId16"/>
    <p:sldId id="312" r:id="rId17"/>
    <p:sldId id="311" r:id="rId18"/>
    <p:sldId id="279" r:id="rId19"/>
    <p:sldId id="300" r:id="rId20"/>
    <p:sldId id="280" r:id="rId21"/>
    <p:sldId id="281" r:id="rId22"/>
    <p:sldId id="326" r:id="rId23"/>
    <p:sldId id="319" r:id="rId24"/>
    <p:sldId id="282" r:id="rId25"/>
    <p:sldId id="286" r:id="rId26"/>
    <p:sldId id="314" r:id="rId27"/>
    <p:sldId id="268" r:id="rId28"/>
    <p:sldId id="283" r:id="rId29"/>
    <p:sldId id="308" r:id="rId30"/>
    <p:sldId id="275" r:id="rId31"/>
    <p:sldId id="285" r:id="rId32"/>
    <p:sldId id="284" r:id="rId33"/>
    <p:sldId id="287" r:id="rId34"/>
    <p:sldId id="288" r:id="rId35"/>
    <p:sldId id="298" r:id="rId36"/>
    <p:sldId id="327" r:id="rId37"/>
    <p:sldId id="291" r:id="rId38"/>
    <p:sldId id="292" r:id="rId39"/>
    <p:sldId id="260" r:id="rId40"/>
    <p:sldId id="257" r:id="rId41"/>
    <p:sldId id="258" r:id="rId42"/>
    <p:sldId id="263" r:id="rId43"/>
    <p:sldId id="261" r:id="rId44"/>
    <p:sldId id="265" r:id="rId45"/>
    <p:sldId id="293" r:id="rId46"/>
    <p:sldId id="290" r:id="rId47"/>
    <p:sldId id="273" r:id="rId48"/>
    <p:sldId id="264" r:id="rId49"/>
    <p:sldId id="299" r:id="rId50"/>
    <p:sldId id="294" r:id="rId51"/>
    <p:sldId id="262" r:id="rId52"/>
    <p:sldId id="295" r:id="rId53"/>
    <p:sldId id="266" r:id="rId54"/>
    <p:sldId id="296" r:id="rId55"/>
    <p:sldId id="297" r:id="rId56"/>
    <p:sldId id="270" r:id="rId57"/>
    <p:sldId id="272" r:id="rId58"/>
    <p:sldId id="269" r:id="rId59"/>
    <p:sldId id="276" r:id="rId60"/>
    <p:sldId id="277" r:id="rId61"/>
    <p:sldId id="274" r:id="rId62"/>
    <p:sldId id="321" r:id="rId63"/>
    <p:sldId id="306" r:id="rId64"/>
    <p:sldId id="325"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03" autoAdjust="0"/>
    <p:restoredTop sz="94660"/>
  </p:normalViewPr>
  <p:slideViewPr>
    <p:cSldViewPr snapToGrid="0">
      <p:cViewPr varScale="1">
        <p:scale>
          <a:sx n="94" d="100"/>
          <a:sy n="94" d="100"/>
        </p:scale>
        <p:origin x="106" y="221"/>
      </p:cViewPr>
      <p:guideLst/>
    </p:cSldViewPr>
  </p:slideViewPr>
  <p:notesTextViewPr>
    <p:cViewPr>
      <p:scale>
        <a:sx n="1" d="1"/>
        <a:sy n="1" d="1"/>
      </p:scale>
      <p:origin x="0" y="0"/>
    </p:cViewPr>
  </p:notesTextViewPr>
  <p:sorterViewPr>
    <p:cViewPr>
      <p:scale>
        <a:sx n="100" d="100"/>
        <a:sy n="100" d="100"/>
      </p:scale>
      <p:origin x="0" y="-954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04B25-6043-4A06-BFB1-8B455A4981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B55498-A899-4FCF-962E-6AC1C370D3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6082A6-EBD6-40FE-A79E-8E7CE02112AA}"/>
              </a:ext>
            </a:extLst>
          </p:cNvPr>
          <p:cNvSpPr>
            <a:spLocks noGrp="1"/>
          </p:cNvSpPr>
          <p:nvPr>
            <p:ph type="dt" sz="half" idx="10"/>
          </p:nvPr>
        </p:nvSpPr>
        <p:spPr/>
        <p:txBody>
          <a:bodyPr/>
          <a:lstStyle/>
          <a:p>
            <a:fld id="{D1C2E1A3-D8A4-4430-BFBF-2C665FFF9FA9}" type="datetimeFigureOut">
              <a:rPr lang="en-US" smtClean="0"/>
              <a:t>9/24/2022</a:t>
            </a:fld>
            <a:endParaRPr lang="en-US"/>
          </a:p>
        </p:txBody>
      </p:sp>
      <p:sp>
        <p:nvSpPr>
          <p:cNvPr id="5" name="Footer Placeholder 4">
            <a:extLst>
              <a:ext uri="{FF2B5EF4-FFF2-40B4-BE49-F238E27FC236}">
                <a16:creationId xmlns:a16="http://schemas.microsoft.com/office/drawing/2014/main" id="{FEB25704-9F20-4ED5-BE63-3B6C14B8C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031A5-9966-4C75-9F8F-D8E1ADD924AE}"/>
              </a:ext>
            </a:extLst>
          </p:cNvPr>
          <p:cNvSpPr>
            <a:spLocks noGrp="1"/>
          </p:cNvSpPr>
          <p:nvPr>
            <p:ph type="sldNum" sz="quarter" idx="12"/>
          </p:nvPr>
        </p:nvSpPr>
        <p:spPr/>
        <p:txBody>
          <a:bodyPr/>
          <a:lstStyle/>
          <a:p>
            <a:fld id="{4BB56982-CA03-4027-A2A5-F9B6691B91AF}" type="slidenum">
              <a:rPr lang="en-US" smtClean="0"/>
              <a:t>‹#›</a:t>
            </a:fld>
            <a:endParaRPr lang="en-US"/>
          </a:p>
        </p:txBody>
      </p:sp>
    </p:spTree>
    <p:extLst>
      <p:ext uri="{BB962C8B-B14F-4D97-AF65-F5344CB8AC3E}">
        <p14:creationId xmlns:p14="http://schemas.microsoft.com/office/powerpoint/2010/main" val="384740794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63DE9-BC29-4059-B3A4-1260E5CB84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406B433-52BD-4F5C-9BFF-16DB5E83AAE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FEF275-DBCE-4D1B-954C-A35313E5C2B7}"/>
              </a:ext>
            </a:extLst>
          </p:cNvPr>
          <p:cNvSpPr>
            <a:spLocks noGrp="1"/>
          </p:cNvSpPr>
          <p:nvPr>
            <p:ph type="dt" sz="half" idx="10"/>
          </p:nvPr>
        </p:nvSpPr>
        <p:spPr/>
        <p:txBody>
          <a:bodyPr/>
          <a:lstStyle/>
          <a:p>
            <a:fld id="{D1C2E1A3-D8A4-4430-BFBF-2C665FFF9FA9}" type="datetimeFigureOut">
              <a:rPr lang="en-US" smtClean="0"/>
              <a:t>9/24/2022</a:t>
            </a:fld>
            <a:endParaRPr lang="en-US"/>
          </a:p>
        </p:txBody>
      </p:sp>
      <p:sp>
        <p:nvSpPr>
          <p:cNvPr id="5" name="Footer Placeholder 4">
            <a:extLst>
              <a:ext uri="{FF2B5EF4-FFF2-40B4-BE49-F238E27FC236}">
                <a16:creationId xmlns:a16="http://schemas.microsoft.com/office/drawing/2014/main" id="{FCED0B10-1D98-4BF6-BC23-8C80871C24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5A9E57-82AB-4B4E-B20D-1F423A3053EA}"/>
              </a:ext>
            </a:extLst>
          </p:cNvPr>
          <p:cNvSpPr>
            <a:spLocks noGrp="1"/>
          </p:cNvSpPr>
          <p:nvPr>
            <p:ph type="sldNum" sz="quarter" idx="12"/>
          </p:nvPr>
        </p:nvSpPr>
        <p:spPr/>
        <p:txBody>
          <a:bodyPr/>
          <a:lstStyle/>
          <a:p>
            <a:fld id="{4BB56982-CA03-4027-A2A5-F9B6691B91AF}" type="slidenum">
              <a:rPr lang="en-US" smtClean="0"/>
              <a:t>‹#›</a:t>
            </a:fld>
            <a:endParaRPr lang="en-US"/>
          </a:p>
        </p:txBody>
      </p:sp>
    </p:spTree>
    <p:extLst>
      <p:ext uri="{BB962C8B-B14F-4D97-AF65-F5344CB8AC3E}">
        <p14:creationId xmlns:p14="http://schemas.microsoft.com/office/powerpoint/2010/main" val="84961381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50F649-725B-46AB-B781-D7444B91F5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B9E1B4-0BFC-4E01-943B-74AF0315A66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8E659B-1AA6-4528-AA6C-755A3C214893}"/>
              </a:ext>
            </a:extLst>
          </p:cNvPr>
          <p:cNvSpPr>
            <a:spLocks noGrp="1"/>
          </p:cNvSpPr>
          <p:nvPr>
            <p:ph type="dt" sz="half" idx="10"/>
          </p:nvPr>
        </p:nvSpPr>
        <p:spPr/>
        <p:txBody>
          <a:bodyPr/>
          <a:lstStyle/>
          <a:p>
            <a:fld id="{D1C2E1A3-D8A4-4430-BFBF-2C665FFF9FA9}" type="datetimeFigureOut">
              <a:rPr lang="en-US" smtClean="0"/>
              <a:t>9/24/2022</a:t>
            </a:fld>
            <a:endParaRPr lang="en-US"/>
          </a:p>
        </p:txBody>
      </p:sp>
      <p:sp>
        <p:nvSpPr>
          <p:cNvPr id="5" name="Footer Placeholder 4">
            <a:extLst>
              <a:ext uri="{FF2B5EF4-FFF2-40B4-BE49-F238E27FC236}">
                <a16:creationId xmlns:a16="http://schemas.microsoft.com/office/drawing/2014/main" id="{AA46BB52-7792-4A4D-843B-8E9BAC037D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C1C80-8C4D-4CBC-AFAF-F75E3EA7B9FD}"/>
              </a:ext>
            </a:extLst>
          </p:cNvPr>
          <p:cNvSpPr>
            <a:spLocks noGrp="1"/>
          </p:cNvSpPr>
          <p:nvPr>
            <p:ph type="sldNum" sz="quarter" idx="12"/>
          </p:nvPr>
        </p:nvSpPr>
        <p:spPr/>
        <p:txBody>
          <a:bodyPr/>
          <a:lstStyle/>
          <a:p>
            <a:fld id="{4BB56982-CA03-4027-A2A5-F9B6691B91AF}" type="slidenum">
              <a:rPr lang="en-US" smtClean="0"/>
              <a:t>‹#›</a:t>
            </a:fld>
            <a:endParaRPr lang="en-US"/>
          </a:p>
        </p:txBody>
      </p:sp>
    </p:spTree>
    <p:extLst>
      <p:ext uri="{BB962C8B-B14F-4D97-AF65-F5344CB8AC3E}">
        <p14:creationId xmlns:p14="http://schemas.microsoft.com/office/powerpoint/2010/main" val="3234509301"/>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33C9C-EB49-4D84-A5B0-4A9E9F5240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F43E71-C325-4F55-8382-15699AE6888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2CC21E-10D5-4818-84F9-0EEF76AE4B40}"/>
              </a:ext>
            </a:extLst>
          </p:cNvPr>
          <p:cNvSpPr>
            <a:spLocks noGrp="1"/>
          </p:cNvSpPr>
          <p:nvPr>
            <p:ph type="dt" sz="half" idx="10"/>
          </p:nvPr>
        </p:nvSpPr>
        <p:spPr/>
        <p:txBody>
          <a:bodyPr/>
          <a:lstStyle/>
          <a:p>
            <a:fld id="{D1C2E1A3-D8A4-4430-BFBF-2C665FFF9FA9}" type="datetimeFigureOut">
              <a:rPr lang="en-US" smtClean="0"/>
              <a:t>9/24/2022</a:t>
            </a:fld>
            <a:endParaRPr lang="en-US"/>
          </a:p>
        </p:txBody>
      </p:sp>
      <p:sp>
        <p:nvSpPr>
          <p:cNvPr id="5" name="Footer Placeholder 4">
            <a:extLst>
              <a:ext uri="{FF2B5EF4-FFF2-40B4-BE49-F238E27FC236}">
                <a16:creationId xmlns:a16="http://schemas.microsoft.com/office/drawing/2014/main" id="{0414AB5D-817B-4CB3-8594-3551CBCB79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CD68CB-1FCE-4FFD-9C71-25AFD55DEA3C}"/>
              </a:ext>
            </a:extLst>
          </p:cNvPr>
          <p:cNvSpPr>
            <a:spLocks noGrp="1"/>
          </p:cNvSpPr>
          <p:nvPr>
            <p:ph type="sldNum" sz="quarter" idx="12"/>
          </p:nvPr>
        </p:nvSpPr>
        <p:spPr/>
        <p:txBody>
          <a:bodyPr/>
          <a:lstStyle/>
          <a:p>
            <a:fld id="{4BB56982-CA03-4027-A2A5-F9B6691B91AF}" type="slidenum">
              <a:rPr lang="en-US" smtClean="0"/>
              <a:t>‹#›</a:t>
            </a:fld>
            <a:endParaRPr lang="en-US"/>
          </a:p>
        </p:txBody>
      </p:sp>
    </p:spTree>
    <p:extLst>
      <p:ext uri="{BB962C8B-B14F-4D97-AF65-F5344CB8AC3E}">
        <p14:creationId xmlns:p14="http://schemas.microsoft.com/office/powerpoint/2010/main" val="1177779261"/>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8A026-7AAA-446C-978D-82B3C2204E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FEBC1B-D280-4AAD-AC20-5134159D4F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80CC76F-228E-4317-B2B9-1A698B2550D9}"/>
              </a:ext>
            </a:extLst>
          </p:cNvPr>
          <p:cNvSpPr>
            <a:spLocks noGrp="1"/>
          </p:cNvSpPr>
          <p:nvPr>
            <p:ph type="dt" sz="half" idx="10"/>
          </p:nvPr>
        </p:nvSpPr>
        <p:spPr/>
        <p:txBody>
          <a:bodyPr/>
          <a:lstStyle/>
          <a:p>
            <a:fld id="{D1C2E1A3-D8A4-4430-BFBF-2C665FFF9FA9}" type="datetimeFigureOut">
              <a:rPr lang="en-US" smtClean="0"/>
              <a:t>9/24/2022</a:t>
            </a:fld>
            <a:endParaRPr lang="en-US"/>
          </a:p>
        </p:txBody>
      </p:sp>
      <p:sp>
        <p:nvSpPr>
          <p:cNvPr id="5" name="Footer Placeholder 4">
            <a:extLst>
              <a:ext uri="{FF2B5EF4-FFF2-40B4-BE49-F238E27FC236}">
                <a16:creationId xmlns:a16="http://schemas.microsoft.com/office/drawing/2014/main" id="{9F76FF67-D80B-4F97-BBEA-58E4E61E5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E0D8DC-1D94-4F6E-BB70-3C96611D7E73}"/>
              </a:ext>
            </a:extLst>
          </p:cNvPr>
          <p:cNvSpPr>
            <a:spLocks noGrp="1"/>
          </p:cNvSpPr>
          <p:nvPr>
            <p:ph type="sldNum" sz="quarter" idx="12"/>
          </p:nvPr>
        </p:nvSpPr>
        <p:spPr/>
        <p:txBody>
          <a:bodyPr/>
          <a:lstStyle/>
          <a:p>
            <a:fld id="{4BB56982-CA03-4027-A2A5-F9B6691B91AF}" type="slidenum">
              <a:rPr lang="en-US" smtClean="0"/>
              <a:t>‹#›</a:t>
            </a:fld>
            <a:endParaRPr lang="en-US"/>
          </a:p>
        </p:txBody>
      </p:sp>
    </p:spTree>
    <p:extLst>
      <p:ext uri="{BB962C8B-B14F-4D97-AF65-F5344CB8AC3E}">
        <p14:creationId xmlns:p14="http://schemas.microsoft.com/office/powerpoint/2010/main" val="334576506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AFCA9-0433-49B3-BBAA-3EF8890A3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3AA0B7-D70C-425D-9C68-71B050DBF43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F38903A-EFAA-4CCF-B0A7-4A20010ADD7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F39E2E-AD76-44E6-AB36-F38291930D98}"/>
              </a:ext>
            </a:extLst>
          </p:cNvPr>
          <p:cNvSpPr>
            <a:spLocks noGrp="1"/>
          </p:cNvSpPr>
          <p:nvPr>
            <p:ph type="dt" sz="half" idx="10"/>
          </p:nvPr>
        </p:nvSpPr>
        <p:spPr/>
        <p:txBody>
          <a:bodyPr/>
          <a:lstStyle/>
          <a:p>
            <a:fld id="{D1C2E1A3-D8A4-4430-BFBF-2C665FFF9FA9}" type="datetimeFigureOut">
              <a:rPr lang="en-US" smtClean="0"/>
              <a:t>9/24/2022</a:t>
            </a:fld>
            <a:endParaRPr lang="en-US"/>
          </a:p>
        </p:txBody>
      </p:sp>
      <p:sp>
        <p:nvSpPr>
          <p:cNvPr id="6" name="Footer Placeholder 5">
            <a:extLst>
              <a:ext uri="{FF2B5EF4-FFF2-40B4-BE49-F238E27FC236}">
                <a16:creationId xmlns:a16="http://schemas.microsoft.com/office/drawing/2014/main" id="{3F3EB827-741D-4B87-AC76-959720CE85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AE5092-B6F6-4BC9-BDFB-7430301C5445}"/>
              </a:ext>
            </a:extLst>
          </p:cNvPr>
          <p:cNvSpPr>
            <a:spLocks noGrp="1"/>
          </p:cNvSpPr>
          <p:nvPr>
            <p:ph type="sldNum" sz="quarter" idx="12"/>
          </p:nvPr>
        </p:nvSpPr>
        <p:spPr/>
        <p:txBody>
          <a:bodyPr/>
          <a:lstStyle/>
          <a:p>
            <a:fld id="{4BB56982-CA03-4027-A2A5-F9B6691B91AF}" type="slidenum">
              <a:rPr lang="en-US" smtClean="0"/>
              <a:t>‹#›</a:t>
            </a:fld>
            <a:endParaRPr lang="en-US"/>
          </a:p>
        </p:txBody>
      </p:sp>
    </p:spTree>
    <p:extLst>
      <p:ext uri="{BB962C8B-B14F-4D97-AF65-F5344CB8AC3E}">
        <p14:creationId xmlns:p14="http://schemas.microsoft.com/office/powerpoint/2010/main" val="195913366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63533-2C4F-46BD-89F2-8E34188F73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8621174-6538-44F6-802C-97ABF1CCB2B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703E813-A489-47C2-A4AA-BE52C53B5F9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B1359F1-FF60-4FC6-899C-C6A594F847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9E4A4EA-E087-47E8-A9DA-26251B21FB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79534B-317F-4451-A94F-23F43519941C}"/>
              </a:ext>
            </a:extLst>
          </p:cNvPr>
          <p:cNvSpPr>
            <a:spLocks noGrp="1"/>
          </p:cNvSpPr>
          <p:nvPr>
            <p:ph type="dt" sz="half" idx="10"/>
          </p:nvPr>
        </p:nvSpPr>
        <p:spPr/>
        <p:txBody>
          <a:bodyPr/>
          <a:lstStyle/>
          <a:p>
            <a:fld id="{D1C2E1A3-D8A4-4430-BFBF-2C665FFF9FA9}" type="datetimeFigureOut">
              <a:rPr lang="en-US" smtClean="0"/>
              <a:t>9/24/2022</a:t>
            </a:fld>
            <a:endParaRPr lang="en-US"/>
          </a:p>
        </p:txBody>
      </p:sp>
      <p:sp>
        <p:nvSpPr>
          <p:cNvPr id="8" name="Footer Placeholder 7">
            <a:extLst>
              <a:ext uri="{FF2B5EF4-FFF2-40B4-BE49-F238E27FC236}">
                <a16:creationId xmlns:a16="http://schemas.microsoft.com/office/drawing/2014/main" id="{5E5BCAB4-CF67-44B2-8331-076660148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23CE31-7D27-4430-A984-86229032152E}"/>
              </a:ext>
            </a:extLst>
          </p:cNvPr>
          <p:cNvSpPr>
            <a:spLocks noGrp="1"/>
          </p:cNvSpPr>
          <p:nvPr>
            <p:ph type="sldNum" sz="quarter" idx="12"/>
          </p:nvPr>
        </p:nvSpPr>
        <p:spPr/>
        <p:txBody>
          <a:bodyPr/>
          <a:lstStyle/>
          <a:p>
            <a:fld id="{4BB56982-CA03-4027-A2A5-F9B6691B91AF}" type="slidenum">
              <a:rPr lang="en-US" smtClean="0"/>
              <a:t>‹#›</a:t>
            </a:fld>
            <a:endParaRPr lang="en-US"/>
          </a:p>
        </p:txBody>
      </p:sp>
    </p:spTree>
    <p:extLst>
      <p:ext uri="{BB962C8B-B14F-4D97-AF65-F5344CB8AC3E}">
        <p14:creationId xmlns:p14="http://schemas.microsoft.com/office/powerpoint/2010/main" val="392718510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D0822-951A-4A27-8C8C-A9FC4CB50B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759443-07C4-4CF9-901F-C3AE90AAA595}"/>
              </a:ext>
            </a:extLst>
          </p:cNvPr>
          <p:cNvSpPr>
            <a:spLocks noGrp="1"/>
          </p:cNvSpPr>
          <p:nvPr>
            <p:ph type="dt" sz="half" idx="10"/>
          </p:nvPr>
        </p:nvSpPr>
        <p:spPr/>
        <p:txBody>
          <a:bodyPr/>
          <a:lstStyle/>
          <a:p>
            <a:fld id="{D1C2E1A3-D8A4-4430-BFBF-2C665FFF9FA9}" type="datetimeFigureOut">
              <a:rPr lang="en-US" smtClean="0"/>
              <a:t>9/24/2022</a:t>
            </a:fld>
            <a:endParaRPr lang="en-US"/>
          </a:p>
        </p:txBody>
      </p:sp>
      <p:sp>
        <p:nvSpPr>
          <p:cNvPr id="4" name="Footer Placeholder 3">
            <a:extLst>
              <a:ext uri="{FF2B5EF4-FFF2-40B4-BE49-F238E27FC236}">
                <a16:creationId xmlns:a16="http://schemas.microsoft.com/office/drawing/2014/main" id="{E2A81947-9987-40A6-A5E8-166902688DF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D28C74-8083-4061-9041-B2E264746FDD}"/>
              </a:ext>
            </a:extLst>
          </p:cNvPr>
          <p:cNvSpPr>
            <a:spLocks noGrp="1"/>
          </p:cNvSpPr>
          <p:nvPr>
            <p:ph type="sldNum" sz="quarter" idx="12"/>
          </p:nvPr>
        </p:nvSpPr>
        <p:spPr/>
        <p:txBody>
          <a:bodyPr/>
          <a:lstStyle/>
          <a:p>
            <a:fld id="{4BB56982-CA03-4027-A2A5-F9B6691B91AF}" type="slidenum">
              <a:rPr lang="en-US" smtClean="0"/>
              <a:t>‹#›</a:t>
            </a:fld>
            <a:endParaRPr lang="en-US"/>
          </a:p>
        </p:txBody>
      </p:sp>
    </p:spTree>
    <p:extLst>
      <p:ext uri="{BB962C8B-B14F-4D97-AF65-F5344CB8AC3E}">
        <p14:creationId xmlns:p14="http://schemas.microsoft.com/office/powerpoint/2010/main" val="128181244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D7EA7A-5CF5-4E9D-8DEF-346A54BBF902}"/>
              </a:ext>
            </a:extLst>
          </p:cNvPr>
          <p:cNvSpPr>
            <a:spLocks noGrp="1"/>
          </p:cNvSpPr>
          <p:nvPr>
            <p:ph type="dt" sz="half" idx="10"/>
          </p:nvPr>
        </p:nvSpPr>
        <p:spPr/>
        <p:txBody>
          <a:bodyPr/>
          <a:lstStyle/>
          <a:p>
            <a:fld id="{D1C2E1A3-D8A4-4430-BFBF-2C665FFF9FA9}" type="datetimeFigureOut">
              <a:rPr lang="en-US" smtClean="0"/>
              <a:t>9/24/2022</a:t>
            </a:fld>
            <a:endParaRPr lang="en-US"/>
          </a:p>
        </p:txBody>
      </p:sp>
      <p:sp>
        <p:nvSpPr>
          <p:cNvPr id="3" name="Footer Placeholder 2">
            <a:extLst>
              <a:ext uri="{FF2B5EF4-FFF2-40B4-BE49-F238E27FC236}">
                <a16:creationId xmlns:a16="http://schemas.microsoft.com/office/drawing/2014/main" id="{1E91ACAC-537E-41A7-9AE9-AAE7CD9580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97FC4D-CCF9-4954-AFD0-5E50150DA10B}"/>
              </a:ext>
            </a:extLst>
          </p:cNvPr>
          <p:cNvSpPr>
            <a:spLocks noGrp="1"/>
          </p:cNvSpPr>
          <p:nvPr>
            <p:ph type="sldNum" sz="quarter" idx="12"/>
          </p:nvPr>
        </p:nvSpPr>
        <p:spPr/>
        <p:txBody>
          <a:bodyPr/>
          <a:lstStyle/>
          <a:p>
            <a:fld id="{4BB56982-CA03-4027-A2A5-F9B6691B91AF}" type="slidenum">
              <a:rPr lang="en-US" smtClean="0"/>
              <a:t>‹#›</a:t>
            </a:fld>
            <a:endParaRPr lang="en-US"/>
          </a:p>
        </p:txBody>
      </p:sp>
    </p:spTree>
    <p:extLst>
      <p:ext uri="{BB962C8B-B14F-4D97-AF65-F5344CB8AC3E}">
        <p14:creationId xmlns:p14="http://schemas.microsoft.com/office/powerpoint/2010/main" val="416982145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91F46-4F4D-4B57-92D8-20374BAFAF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C2630D9-2E23-4EFD-A1F0-712A1FFD0F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08DF55-FC54-4630-AB34-167830D891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E48175-4D83-464F-A1E3-421139579AD4}"/>
              </a:ext>
            </a:extLst>
          </p:cNvPr>
          <p:cNvSpPr>
            <a:spLocks noGrp="1"/>
          </p:cNvSpPr>
          <p:nvPr>
            <p:ph type="dt" sz="half" idx="10"/>
          </p:nvPr>
        </p:nvSpPr>
        <p:spPr/>
        <p:txBody>
          <a:bodyPr/>
          <a:lstStyle/>
          <a:p>
            <a:fld id="{D1C2E1A3-D8A4-4430-BFBF-2C665FFF9FA9}" type="datetimeFigureOut">
              <a:rPr lang="en-US" smtClean="0"/>
              <a:t>9/24/2022</a:t>
            </a:fld>
            <a:endParaRPr lang="en-US"/>
          </a:p>
        </p:txBody>
      </p:sp>
      <p:sp>
        <p:nvSpPr>
          <p:cNvPr id="6" name="Footer Placeholder 5">
            <a:extLst>
              <a:ext uri="{FF2B5EF4-FFF2-40B4-BE49-F238E27FC236}">
                <a16:creationId xmlns:a16="http://schemas.microsoft.com/office/drawing/2014/main" id="{90042F09-0378-4163-A1E4-A584D71D3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0656FB-1661-4B72-A55F-930E1A9CDC10}"/>
              </a:ext>
            </a:extLst>
          </p:cNvPr>
          <p:cNvSpPr>
            <a:spLocks noGrp="1"/>
          </p:cNvSpPr>
          <p:nvPr>
            <p:ph type="sldNum" sz="quarter" idx="12"/>
          </p:nvPr>
        </p:nvSpPr>
        <p:spPr/>
        <p:txBody>
          <a:bodyPr/>
          <a:lstStyle/>
          <a:p>
            <a:fld id="{4BB56982-CA03-4027-A2A5-F9B6691B91AF}" type="slidenum">
              <a:rPr lang="en-US" smtClean="0"/>
              <a:t>‹#›</a:t>
            </a:fld>
            <a:endParaRPr lang="en-US"/>
          </a:p>
        </p:txBody>
      </p:sp>
    </p:spTree>
    <p:extLst>
      <p:ext uri="{BB962C8B-B14F-4D97-AF65-F5344CB8AC3E}">
        <p14:creationId xmlns:p14="http://schemas.microsoft.com/office/powerpoint/2010/main" val="41637223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049CE-4AC3-4026-B713-40A9EF57CA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EA7879-9E85-4CE2-98D5-5E2FDC9A97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677891-1685-4545-B492-4000DB7738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15EABC8-BEC5-46DD-A11D-D34E8CBDF4BF}"/>
              </a:ext>
            </a:extLst>
          </p:cNvPr>
          <p:cNvSpPr>
            <a:spLocks noGrp="1"/>
          </p:cNvSpPr>
          <p:nvPr>
            <p:ph type="dt" sz="half" idx="10"/>
          </p:nvPr>
        </p:nvSpPr>
        <p:spPr/>
        <p:txBody>
          <a:bodyPr/>
          <a:lstStyle/>
          <a:p>
            <a:fld id="{D1C2E1A3-D8A4-4430-BFBF-2C665FFF9FA9}" type="datetimeFigureOut">
              <a:rPr lang="en-US" smtClean="0"/>
              <a:t>9/24/2022</a:t>
            </a:fld>
            <a:endParaRPr lang="en-US"/>
          </a:p>
        </p:txBody>
      </p:sp>
      <p:sp>
        <p:nvSpPr>
          <p:cNvPr id="6" name="Footer Placeholder 5">
            <a:extLst>
              <a:ext uri="{FF2B5EF4-FFF2-40B4-BE49-F238E27FC236}">
                <a16:creationId xmlns:a16="http://schemas.microsoft.com/office/drawing/2014/main" id="{96D86255-F602-4E6E-BDFF-FDBEA787DE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8B32F5-5651-4AAC-8D0F-0ECF4AA34C42}"/>
              </a:ext>
            </a:extLst>
          </p:cNvPr>
          <p:cNvSpPr>
            <a:spLocks noGrp="1"/>
          </p:cNvSpPr>
          <p:nvPr>
            <p:ph type="sldNum" sz="quarter" idx="12"/>
          </p:nvPr>
        </p:nvSpPr>
        <p:spPr/>
        <p:txBody>
          <a:bodyPr/>
          <a:lstStyle/>
          <a:p>
            <a:fld id="{4BB56982-CA03-4027-A2A5-F9B6691B91AF}" type="slidenum">
              <a:rPr lang="en-US" smtClean="0"/>
              <a:t>‹#›</a:t>
            </a:fld>
            <a:endParaRPr lang="en-US"/>
          </a:p>
        </p:txBody>
      </p:sp>
    </p:spTree>
    <p:extLst>
      <p:ext uri="{BB962C8B-B14F-4D97-AF65-F5344CB8AC3E}">
        <p14:creationId xmlns:p14="http://schemas.microsoft.com/office/powerpoint/2010/main" val="136657303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1D9820-3F13-435A-9321-F7A8C7122B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79004B-6E31-4252-90D4-548F297AE0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4CFE68-7E31-4809-B172-9ADD7E4739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C2E1A3-D8A4-4430-BFBF-2C665FFF9FA9}" type="datetimeFigureOut">
              <a:rPr lang="en-US" smtClean="0"/>
              <a:t>9/24/2022</a:t>
            </a:fld>
            <a:endParaRPr lang="en-US"/>
          </a:p>
        </p:txBody>
      </p:sp>
      <p:sp>
        <p:nvSpPr>
          <p:cNvPr id="5" name="Footer Placeholder 4">
            <a:extLst>
              <a:ext uri="{FF2B5EF4-FFF2-40B4-BE49-F238E27FC236}">
                <a16:creationId xmlns:a16="http://schemas.microsoft.com/office/drawing/2014/main" id="{34C91D83-9CC0-4F33-BF02-F705B318D9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F1ED00-586A-429B-829A-464D30912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B56982-CA03-4027-A2A5-F9B6691B91AF}" type="slidenum">
              <a:rPr lang="en-US" smtClean="0"/>
              <a:t>‹#›</a:t>
            </a:fld>
            <a:endParaRPr lang="en-US"/>
          </a:p>
        </p:txBody>
      </p:sp>
    </p:spTree>
    <p:extLst>
      <p:ext uri="{BB962C8B-B14F-4D97-AF65-F5344CB8AC3E}">
        <p14:creationId xmlns:p14="http://schemas.microsoft.com/office/powerpoint/2010/main" val="3563030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5.png"/><Relationship Id="rId5" Type="http://schemas.openxmlformats.org/officeDocument/2006/relationships/image" Target="../media/image24.emf"/><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fi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0000"/>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A5D2-091D-4F00-954B-356292B1BE59}"/>
              </a:ext>
            </a:extLst>
          </p:cNvPr>
          <p:cNvSpPr>
            <a:spLocks noGrp="1"/>
          </p:cNvSpPr>
          <p:nvPr>
            <p:ph type="ctrTitle"/>
          </p:nvPr>
        </p:nvSpPr>
        <p:spPr>
          <a:xfrm>
            <a:off x="873933" y="331339"/>
            <a:ext cx="10084904" cy="5101307"/>
          </a:xfrm>
        </p:spPr>
        <p:txBody>
          <a:bodyPr>
            <a:normAutofit/>
          </a:bodyPr>
          <a:lstStyle/>
          <a:p>
            <a:r>
              <a:rPr lang="en-US" sz="6700" b="1" i="1" dirty="0">
                <a:solidFill>
                  <a:srgbClr val="C00000"/>
                </a:solidFill>
                <a:latin typeface="Arial Black" panose="020B0A04020102020204" pitchFamily="34" charset="0"/>
              </a:rPr>
              <a:t>Region 8 </a:t>
            </a:r>
            <a:r>
              <a:rPr lang="en-US" sz="6700" b="1" i="1">
                <a:solidFill>
                  <a:srgbClr val="C00000"/>
                </a:solidFill>
                <a:latin typeface="Arial Black" panose="020B0A04020102020204" pitchFamily="34" charset="0"/>
              </a:rPr>
              <a:t/>
            </a:r>
            <a:br>
              <a:rPr lang="en-US" sz="6700" b="1" i="1">
                <a:solidFill>
                  <a:srgbClr val="C00000"/>
                </a:solidFill>
                <a:latin typeface="Arial Black" panose="020B0A04020102020204" pitchFamily="34" charset="0"/>
              </a:rPr>
            </a:br>
            <a:r>
              <a:rPr lang="en-US" b="1" dirty="0">
                <a:solidFill>
                  <a:srgbClr val="C00000"/>
                </a:solidFill>
              </a:rPr>
              <a:t/>
            </a:r>
            <a:br>
              <a:rPr lang="en-US" b="1" dirty="0">
                <a:solidFill>
                  <a:srgbClr val="C00000"/>
                </a:solidFill>
              </a:rPr>
            </a:br>
            <a:r>
              <a:rPr lang="en-US" b="1" dirty="0">
                <a:solidFill>
                  <a:srgbClr val="C00000"/>
                </a:solidFill>
              </a:rPr>
              <a:t>  </a:t>
            </a:r>
            <a:br>
              <a:rPr lang="en-US" b="1" dirty="0">
                <a:solidFill>
                  <a:srgbClr val="C00000"/>
                </a:solidFill>
              </a:rPr>
            </a:br>
            <a:r>
              <a:rPr lang="en-US" b="1" i="1" dirty="0" smtClean="0">
                <a:solidFill>
                  <a:srgbClr val="00B050"/>
                </a:solidFill>
                <a:latin typeface="Arial Black" panose="020B0A04020102020204" pitchFamily="34" charset="0"/>
              </a:rPr>
              <a:t>COVID R</a:t>
            </a:r>
            <a:r>
              <a:rPr lang="en-US" sz="6700" b="1" i="1" dirty="0" smtClean="0">
                <a:solidFill>
                  <a:srgbClr val="00B050"/>
                </a:solidFill>
                <a:latin typeface="Arial Black" panose="020B0A04020102020204" pitchFamily="34" charset="0"/>
              </a:rPr>
              <a:t>eflections </a:t>
            </a:r>
            <a:endParaRPr lang="en-US" sz="6700" b="1" i="1" dirty="0">
              <a:solidFill>
                <a:srgbClr val="00B050"/>
              </a:solidFill>
              <a:latin typeface="Arial Black" panose="020B0A04020102020204" pitchFamily="34" charset="0"/>
            </a:endParaRPr>
          </a:p>
        </p:txBody>
      </p:sp>
      <p:pic>
        <p:nvPicPr>
          <p:cNvPr id="3" name="2-18 Angels Among Us">
            <a:hlinkClick r:id="" action="ppaction://media"/>
            <a:extLst>
              <a:ext uri="{FF2B5EF4-FFF2-40B4-BE49-F238E27FC236}">
                <a16:creationId xmlns:a16="http://schemas.microsoft.com/office/drawing/2014/main" id="{D64D9AFB-03D9-47AA-9055-37D86194413C}"/>
              </a:ext>
            </a:extLst>
          </p:cNvPr>
          <p:cNvPicPr>
            <a:picLocks noChangeAspect="1"/>
          </p:cNvPicPr>
          <p:nvPr>
            <a:audioFile r:link="rId1"/>
            <p:extLst>
              <p:ext uri="{DAA4B4D4-6D71-4841-9C94-3DE7FCFB9230}">
                <p14:media xmlns:p14="http://schemas.microsoft.com/office/powerpoint/2010/main" r:embed="rId2">
                  <p14:trim end="0.3764"/>
                </p14:media>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49405948"/>
      </p:ext>
    </p:extLst>
  </p:cSld>
  <p:clrMapOvr>
    <a:masterClrMapping/>
  </p:clrMapOvr>
  <mc:AlternateContent xmlns:mc="http://schemas.openxmlformats.org/markup-compatibility/2006" xmlns:p14="http://schemas.microsoft.com/office/powerpoint/2010/main">
    <mc:Choice Requires="p14">
      <p:transition p14:dur="10" advClick="0" advTm="8000"/>
    </mc:Choice>
    <mc:Fallback xmlns="">
      <p:transition advClick="0" advTm="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2FDAA40-E390-4B6A-9FAC-AE0A016202C5}"/>
              </a:ext>
            </a:extLst>
          </p:cNvPr>
          <p:cNvSpPr txBox="1"/>
          <p:nvPr/>
        </p:nvSpPr>
        <p:spPr>
          <a:xfrm>
            <a:off x="1890939" y="5857300"/>
            <a:ext cx="8820150" cy="584775"/>
          </a:xfrm>
          <a:prstGeom prst="rect">
            <a:avLst/>
          </a:prstGeom>
          <a:noFill/>
        </p:spPr>
        <p:txBody>
          <a:bodyPr wrap="square" rtlCol="0">
            <a:spAutoFit/>
          </a:bodyPr>
          <a:lstStyle/>
          <a:p>
            <a:pPr algn="ctr"/>
            <a:r>
              <a:rPr lang="en-US" sz="3200" b="1" i="1" dirty="0" smtClean="0"/>
              <a:t>State PPE Delivery</a:t>
            </a:r>
            <a:endParaRPr lang="en-US" sz="3200" b="1" i="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0543" y="266700"/>
            <a:ext cx="7000421" cy="5250316"/>
          </a:xfrm>
          <a:prstGeom prst="rect">
            <a:avLst/>
          </a:prstGeom>
        </p:spPr>
      </p:pic>
    </p:spTree>
    <p:extLst>
      <p:ext uri="{BB962C8B-B14F-4D97-AF65-F5344CB8AC3E}">
        <p14:creationId xmlns:p14="http://schemas.microsoft.com/office/powerpoint/2010/main" val="316183663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7B0C76-CADF-43D6-BC27-EE2D31099EBA}"/>
              </a:ext>
            </a:extLst>
          </p:cNvPr>
          <p:cNvSpPr txBox="1"/>
          <p:nvPr/>
        </p:nvSpPr>
        <p:spPr>
          <a:xfrm>
            <a:off x="230967" y="426094"/>
            <a:ext cx="11860696" cy="830997"/>
          </a:xfrm>
          <a:prstGeom prst="rect">
            <a:avLst/>
          </a:prstGeom>
          <a:solidFill>
            <a:srgbClr val="00B0F0"/>
          </a:solidFill>
        </p:spPr>
        <p:txBody>
          <a:bodyPr wrap="square" rtlCol="0">
            <a:spAutoFit/>
          </a:bodyPr>
          <a:lstStyle/>
          <a:p>
            <a:pPr algn="ctr"/>
            <a:r>
              <a:rPr lang="en-US" sz="4800" b="1" i="1" dirty="0" smtClean="0"/>
              <a:t>Region 8 Pharmaceutical Cache</a:t>
            </a:r>
            <a:endParaRPr lang="en-US" sz="4800" b="1" i="1" dirty="0"/>
          </a:p>
        </p:txBody>
      </p:sp>
      <p:pic>
        <p:nvPicPr>
          <p:cNvPr id="4" name="Picture 3"/>
          <p:cNvPicPr>
            <a:picLocks noChangeAspect="1"/>
          </p:cNvPicPr>
          <p:nvPr/>
        </p:nvPicPr>
        <p:blipFill>
          <a:blip r:embed="rId2"/>
          <a:stretch>
            <a:fillRect/>
          </a:stretch>
        </p:blipFill>
        <p:spPr>
          <a:xfrm>
            <a:off x="3113051" y="1812274"/>
            <a:ext cx="6096528" cy="4572396"/>
          </a:xfrm>
          <a:prstGeom prst="rect">
            <a:avLst/>
          </a:prstGeom>
        </p:spPr>
      </p:pic>
    </p:spTree>
    <p:extLst>
      <p:ext uri="{BB962C8B-B14F-4D97-AF65-F5344CB8AC3E}">
        <p14:creationId xmlns:p14="http://schemas.microsoft.com/office/powerpoint/2010/main" val="293619330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DD0BB2-6EE7-4AA2-9467-2FF25E9566FE}"/>
              </a:ext>
            </a:extLst>
          </p:cNvPr>
          <p:cNvSpPr txBox="1"/>
          <p:nvPr/>
        </p:nvSpPr>
        <p:spPr>
          <a:xfrm>
            <a:off x="2032000" y="5399782"/>
            <a:ext cx="8128000" cy="1077218"/>
          </a:xfrm>
          <a:prstGeom prst="rect">
            <a:avLst/>
          </a:prstGeom>
          <a:solidFill>
            <a:srgbClr val="00B0F0"/>
          </a:solidFill>
        </p:spPr>
        <p:txBody>
          <a:bodyPr wrap="square" rtlCol="0">
            <a:spAutoFit/>
          </a:bodyPr>
          <a:lstStyle/>
          <a:p>
            <a:pPr algn="ctr"/>
            <a:r>
              <a:rPr lang="en-US" sz="3200" b="1" i="1" dirty="0" smtClean="0"/>
              <a:t>COVID Temporary Barrier </a:t>
            </a:r>
            <a:endParaRPr lang="en-US" sz="3200" b="1" i="1" dirty="0"/>
          </a:p>
          <a:p>
            <a:pPr algn="ctr"/>
            <a:r>
              <a:rPr lang="en-US" sz="3200" b="1" i="1" dirty="0" smtClean="0"/>
              <a:t>Eastwood Nursing Center</a:t>
            </a:r>
            <a:endParaRPr lang="en-US" sz="3200" b="1" i="1" dirty="0"/>
          </a:p>
        </p:txBody>
      </p:sp>
      <p:pic>
        <p:nvPicPr>
          <p:cNvPr id="4" name="Picture 3"/>
          <p:cNvPicPr>
            <a:picLocks noChangeAspect="1"/>
          </p:cNvPicPr>
          <p:nvPr/>
        </p:nvPicPr>
        <p:blipFill>
          <a:blip r:embed="rId2"/>
          <a:stretch>
            <a:fillRect/>
          </a:stretch>
        </p:blipFill>
        <p:spPr>
          <a:xfrm>
            <a:off x="2959336" y="450138"/>
            <a:ext cx="6273328" cy="4700423"/>
          </a:xfrm>
          <a:prstGeom prst="rect">
            <a:avLst/>
          </a:prstGeom>
        </p:spPr>
      </p:pic>
    </p:spTree>
    <p:extLst>
      <p:ext uri="{BB962C8B-B14F-4D97-AF65-F5344CB8AC3E}">
        <p14:creationId xmlns:p14="http://schemas.microsoft.com/office/powerpoint/2010/main" val="135584921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CEFA75-CBDD-4A2D-910B-CF4F725DAAFD}"/>
              </a:ext>
            </a:extLst>
          </p:cNvPr>
          <p:cNvSpPr txBox="1"/>
          <p:nvPr/>
        </p:nvSpPr>
        <p:spPr>
          <a:xfrm>
            <a:off x="631371" y="5033281"/>
            <a:ext cx="11059886" cy="1077218"/>
          </a:xfrm>
          <a:prstGeom prst="rect">
            <a:avLst/>
          </a:prstGeom>
          <a:solidFill>
            <a:srgbClr val="00B0F0"/>
          </a:solidFill>
        </p:spPr>
        <p:txBody>
          <a:bodyPr wrap="square" rtlCol="0">
            <a:spAutoFit/>
          </a:bodyPr>
          <a:lstStyle/>
          <a:p>
            <a:pPr algn="ctr"/>
            <a:r>
              <a:rPr lang="en-US" sz="3200" b="1" i="1" dirty="0" smtClean="0"/>
              <a:t>Dr</a:t>
            </a:r>
            <a:r>
              <a:rPr lang="en-US" sz="3200" b="1" i="1" dirty="0"/>
              <a:t>. Don Edwards – Region 8 Medical Director</a:t>
            </a:r>
          </a:p>
          <a:p>
            <a:pPr algn="ctr"/>
            <a:r>
              <a:rPr lang="en-US" sz="3200" b="1" i="1" dirty="0" smtClean="0"/>
              <a:t>Gary Gustafson – Region 8 Assistant Coordinator</a:t>
            </a:r>
            <a:endParaRPr lang="en-US" sz="3200" b="1" i="1" dirty="0"/>
          </a:p>
        </p:txBody>
      </p:sp>
      <p:pic>
        <p:nvPicPr>
          <p:cNvPr id="4" name="Picture 3"/>
          <p:cNvPicPr>
            <a:picLocks noChangeAspect="1"/>
          </p:cNvPicPr>
          <p:nvPr/>
        </p:nvPicPr>
        <p:blipFill>
          <a:blip r:embed="rId2"/>
          <a:stretch>
            <a:fillRect/>
          </a:stretch>
        </p:blipFill>
        <p:spPr>
          <a:xfrm>
            <a:off x="3069771" y="290394"/>
            <a:ext cx="6323849" cy="4742887"/>
          </a:xfrm>
          <a:prstGeom prst="rect">
            <a:avLst/>
          </a:prstGeom>
        </p:spPr>
      </p:pic>
    </p:spTree>
    <p:extLst>
      <p:ext uri="{BB962C8B-B14F-4D97-AF65-F5344CB8AC3E}">
        <p14:creationId xmlns:p14="http://schemas.microsoft.com/office/powerpoint/2010/main" val="426652110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49BA2DC-AAEC-44DD-8865-C22DE2CF1ECB}"/>
              </a:ext>
            </a:extLst>
          </p:cNvPr>
          <p:cNvSpPr txBox="1"/>
          <p:nvPr/>
        </p:nvSpPr>
        <p:spPr>
          <a:xfrm>
            <a:off x="1509485" y="5185754"/>
            <a:ext cx="9173029" cy="1077218"/>
          </a:xfrm>
          <a:prstGeom prst="rect">
            <a:avLst/>
          </a:prstGeom>
          <a:solidFill>
            <a:srgbClr val="00B0F0"/>
          </a:solidFill>
        </p:spPr>
        <p:txBody>
          <a:bodyPr wrap="square" rtlCol="0">
            <a:spAutoFit/>
          </a:bodyPr>
          <a:lstStyle/>
          <a:p>
            <a:pPr algn="ctr"/>
            <a:r>
              <a:rPr lang="en-US" sz="3200" b="1" i="1" dirty="0" smtClean="0"/>
              <a:t>Mike Kocher – Iron County EM</a:t>
            </a:r>
          </a:p>
          <a:p>
            <a:pPr algn="ctr"/>
            <a:r>
              <a:rPr lang="en-US" sz="3200" b="1" i="1" dirty="0" smtClean="0"/>
              <a:t>Mass City PPE HUB</a:t>
            </a:r>
            <a:endParaRPr lang="en-US" sz="3200" b="1" i="1" dirty="0"/>
          </a:p>
        </p:txBody>
      </p:sp>
      <p:pic>
        <p:nvPicPr>
          <p:cNvPr id="4" name="Picture 3"/>
          <p:cNvPicPr>
            <a:picLocks noChangeAspect="1"/>
          </p:cNvPicPr>
          <p:nvPr/>
        </p:nvPicPr>
        <p:blipFill>
          <a:blip r:embed="rId2"/>
          <a:stretch>
            <a:fillRect/>
          </a:stretch>
        </p:blipFill>
        <p:spPr>
          <a:xfrm>
            <a:off x="3285499" y="592980"/>
            <a:ext cx="5620999" cy="4218798"/>
          </a:xfrm>
          <a:prstGeom prst="rect">
            <a:avLst/>
          </a:prstGeom>
        </p:spPr>
      </p:pic>
    </p:spTree>
    <p:extLst>
      <p:ext uri="{BB962C8B-B14F-4D97-AF65-F5344CB8AC3E}">
        <p14:creationId xmlns:p14="http://schemas.microsoft.com/office/powerpoint/2010/main" val="267299524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1B0D12-C169-4627-A6E1-F3E2E468ED7F}"/>
              </a:ext>
            </a:extLst>
          </p:cNvPr>
          <p:cNvSpPr txBox="1"/>
          <p:nvPr/>
        </p:nvSpPr>
        <p:spPr>
          <a:xfrm>
            <a:off x="2288209" y="4891468"/>
            <a:ext cx="8128000" cy="1569660"/>
          </a:xfrm>
          <a:prstGeom prst="rect">
            <a:avLst/>
          </a:prstGeom>
          <a:solidFill>
            <a:srgbClr val="00B0F0"/>
          </a:solidFill>
        </p:spPr>
        <p:txBody>
          <a:bodyPr wrap="square" rtlCol="0">
            <a:spAutoFit/>
          </a:bodyPr>
          <a:lstStyle/>
          <a:p>
            <a:pPr algn="ctr"/>
            <a:r>
              <a:rPr lang="en-US" sz="3200" b="1" i="1" dirty="0"/>
              <a:t>Incident Command Team </a:t>
            </a:r>
          </a:p>
          <a:p>
            <a:pPr algn="ctr"/>
            <a:r>
              <a:rPr lang="en-US" sz="3200" b="1" i="1" dirty="0"/>
              <a:t>Eastwood Nursing Center</a:t>
            </a:r>
          </a:p>
          <a:p>
            <a:pPr algn="ctr"/>
            <a:r>
              <a:rPr lang="en-US" sz="3200" b="1" i="1" dirty="0"/>
              <a:t>Full Scale Evacuation Exercise</a:t>
            </a:r>
          </a:p>
        </p:txBody>
      </p:sp>
      <p:pic>
        <p:nvPicPr>
          <p:cNvPr id="2" name="Picture 1"/>
          <p:cNvPicPr>
            <a:picLocks noChangeAspect="1"/>
          </p:cNvPicPr>
          <p:nvPr/>
        </p:nvPicPr>
        <p:blipFill>
          <a:blip r:embed="rId2"/>
          <a:stretch>
            <a:fillRect/>
          </a:stretch>
        </p:blipFill>
        <p:spPr>
          <a:xfrm>
            <a:off x="2029615" y="380736"/>
            <a:ext cx="8132769" cy="6096528"/>
          </a:xfrm>
          <a:prstGeom prst="rect">
            <a:avLst/>
          </a:prstGeom>
        </p:spPr>
      </p:pic>
    </p:spTree>
    <p:extLst>
      <p:ext uri="{BB962C8B-B14F-4D97-AF65-F5344CB8AC3E}">
        <p14:creationId xmlns:p14="http://schemas.microsoft.com/office/powerpoint/2010/main" val="418773143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624375-D082-4E71-B030-ACA79C862169}"/>
              </a:ext>
            </a:extLst>
          </p:cNvPr>
          <p:cNvSpPr txBox="1"/>
          <p:nvPr/>
        </p:nvSpPr>
        <p:spPr>
          <a:xfrm>
            <a:off x="1838475" y="5313804"/>
            <a:ext cx="8515048" cy="584775"/>
          </a:xfrm>
          <a:prstGeom prst="rect">
            <a:avLst/>
          </a:prstGeom>
          <a:solidFill>
            <a:srgbClr val="00B0F0"/>
          </a:solidFill>
        </p:spPr>
        <p:txBody>
          <a:bodyPr wrap="square" rtlCol="0">
            <a:spAutoFit/>
          </a:bodyPr>
          <a:lstStyle/>
          <a:p>
            <a:pPr algn="ctr"/>
            <a:r>
              <a:rPr lang="en-US" sz="3200" b="1" i="1" dirty="0" smtClean="0"/>
              <a:t>National Guard Supply Pickup –Region 8</a:t>
            </a:r>
            <a:endParaRPr lang="en-US" sz="3200" b="1" i="1" dirty="0"/>
          </a:p>
        </p:txBody>
      </p:sp>
      <p:pic>
        <p:nvPicPr>
          <p:cNvPr id="4" name="Picture 3"/>
          <p:cNvPicPr>
            <a:picLocks noChangeAspect="1"/>
          </p:cNvPicPr>
          <p:nvPr/>
        </p:nvPicPr>
        <p:blipFill>
          <a:blip r:embed="rId2"/>
          <a:stretch>
            <a:fillRect/>
          </a:stretch>
        </p:blipFill>
        <p:spPr>
          <a:xfrm>
            <a:off x="3675677" y="259782"/>
            <a:ext cx="4840644" cy="5054022"/>
          </a:xfrm>
          <a:prstGeom prst="rect">
            <a:avLst/>
          </a:prstGeom>
        </p:spPr>
      </p:pic>
    </p:spTree>
    <p:extLst>
      <p:ext uri="{BB962C8B-B14F-4D97-AF65-F5344CB8AC3E}">
        <p14:creationId xmlns:p14="http://schemas.microsoft.com/office/powerpoint/2010/main" val="126244711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49334" y="187779"/>
            <a:ext cx="6577693" cy="4933270"/>
          </a:xfrm>
          <a:prstGeom prst="rect">
            <a:avLst/>
          </a:prstGeom>
        </p:spPr>
      </p:pic>
      <p:sp>
        <p:nvSpPr>
          <p:cNvPr id="3" name="TextBox 2"/>
          <p:cNvSpPr txBox="1"/>
          <p:nvPr/>
        </p:nvSpPr>
        <p:spPr>
          <a:xfrm>
            <a:off x="3755571" y="5274129"/>
            <a:ext cx="4580165" cy="1015663"/>
          </a:xfrm>
          <a:prstGeom prst="rect">
            <a:avLst/>
          </a:prstGeom>
          <a:noFill/>
        </p:spPr>
        <p:txBody>
          <a:bodyPr wrap="square" rtlCol="0">
            <a:spAutoFit/>
          </a:bodyPr>
          <a:lstStyle/>
          <a:p>
            <a:pPr algn="ctr"/>
            <a:r>
              <a:rPr lang="en-US" sz="6000" b="1" dirty="0" smtClean="0"/>
              <a:t>WUPHD</a:t>
            </a:r>
            <a:endParaRPr lang="en-US" sz="6000" b="1" dirty="0"/>
          </a:p>
        </p:txBody>
      </p:sp>
    </p:spTree>
    <p:extLst>
      <p:ext uri="{BB962C8B-B14F-4D97-AF65-F5344CB8AC3E}">
        <p14:creationId xmlns:p14="http://schemas.microsoft.com/office/powerpoint/2010/main" val="1833468568"/>
      </p:ext>
    </p:extLst>
  </p:cSld>
  <p:clrMapOvr>
    <a:masterClrMapping/>
  </p:clrMapOvr>
  <mc:AlternateContent xmlns:mc="http://schemas.openxmlformats.org/markup-compatibility/2006" xmlns:p14="http://schemas.microsoft.com/office/powerpoint/2010/main">
    <mc:Choice Requires="p14">
      <p:transition spd="med" p14:dur="700" advClick="0" advTm="8000">
        <p:fade/>
      </p:transition>
    </mc:Choice>
    <mc:Fallback xmlns="">
      <p:transition spd="med" advClick="0" advTm="8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AD71AE8-315F-45F4-A1AA-1C196992C03A}"/>
              </a:ext>
            </a:extLst>
          </p:cNvPr>
          <p:cNvSpPr txBox="1"/>
          <p:nvPr/>
        </p:nvSpPr>
        <p:spPr>
          <a:xfrm>
            <a:off x="2032000" y="5383871"/>
            <a:ext cx="8128000" cy="584775"/>
          </a:xfrm>
          <a:prstGeom prst="rect">
            <a:avLst/>
          </a:prstGeom>
          <a:solidFill>
            <a:srgbClr val="00B0F0"/>
          </a:solidFill>
        </p:spPr>
        <p:txBody>
          <a:bodyPr wrap="square" rtlCol="0">
            <a:spAutoFit/>
          </a:bodyPr>
          <a:lstStyle/>
          <a:p>
            <a:pPr algn="ctr"/>
            <a:r>
              <a:rPr lang="en-US" sz="3200" b="1" i="1" dirty="0" smtClean="0"/>
              <a:t>Ed’s Pickup – Regional Supply Delivery</a:t>
            </a:r>
            <a:endParaRPr lang="en-US" sz="3200" b="1" i="1" dirty="0"/>
          </a:p>
        </p:txBody>
      </p:sp>
      <p:pic>
        <p:nvPicPr>
          <p:cNvPr id="4" name="Picture 3"/>
          <p:cNvPicPr>
            <a:picLocks noChangeAspect="1"/>
          </p:cNvPicPr>
          <p:nvPr/>
        </p:nvPicPr>
        <p:blipFill>
          <a:blip r:embed="rId2"/>
          <a:stretch>
            <a:fillRect/>
          </a:stretch>
        </p:blipFill>
        <p:spPr>
          <a:xfrm>
            <a:off x="2770344" y="176241"/>
            <a:ext cx="6651312" cy="4986960"/>
          </a:xfrm>
          <a:prstGeom prst="rect">
            <a:avLst/>
          </a:prstGeom>
        </p:spPr>
      </p:pic>
    </p:spTree>
    <p:extLst>
      <p:ext uri="{BB962C8B-B14F-4D97-AF65-F5344CB8AC3E}">
        <p14:creationId xmlns:p14="http://schemas.microsoft.com/office/powerpoint/2010/main" val="215935804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D831B3-9E7E-4CF8-A6F9-4CA1E811D732}"/>
              </a:ext>
            </a:extLst>
          </p:cNvPr>
          <p:cNvSpPr txBox="1"/>
          <p:nvPr/>
        </p:nvSpPr>
        <p:spPr>
          <a:xfrm>
            <a:off x="834570" y="5200367"/>
            <a:ext cx="10522857" cy="1077218"/>
          </a:xfrm>
          <a:prstGeom prst="rect">
            <a:avLst/>
          </a:prstGeom>
          <a:solidFill>
            <a:srgbClr val="00B0F0"/>
          </a:solidFill>
        </p:spPr>
        <p:txBody>
          <a:bodyPr wrap="square" rtlCol="0">
            <a:spAutoFit/>
          </a:bodyPr>
          <a:lstStyle/>
          <a:p>
            <a:pPr algn="ctr"/>
            <a:r>
              <a:rPr lang="en-US" sz="3200" b="1" i="1" dirty="0"/>
              <a:t>Curt LeSage and Staff –UPHS MQT EMS</a:t>
            </a:r>
          </a:p>
          <a:p>
            <a:pPr algn="ctr"/>
            <a:endParaRPr lang="en-US" sz="3200" b="1" i="1" dirty="0"/>
          </a:p>
        </p:txBody>
      </p:sp>
      <p:pic>
        <p:nvPicPr>
          <p:cNvPr id="4" name="Picture 3"/>
          <p:cNvPicPr>
            <a:picLocks noChangeAspect="1"/>
          </p:cNvPicPr>
          <p:nvPr/>
        </p:nvPicPr>
        <p:blipFill>
          <a:blip r:embed="rId2"/>
          <a:stretch>
            <a:fillRect/>
          </a:stretch>
        </p:blipFill>
        <p:spPr>
          <a:xfrm>
            <a:off x="2855693" y="347530"/>
            <a:ext cx="6480610" cy="4852837"/>
          </a:xfrm>
          <a:prstGeom prst="rect">
            <a:avLst/>
          </a:prstGeom>
        </p:spPr>
      </p:pic>
    </p:spTree>
    <p:extLst>
      <p:ext uri="{BB962C8B-B14F-4D97-AF65-F5344CB8AC3E}">
        <p14:creationId xmlns:p14="http://schemas.microsoft.com/office/powerpoint/2010/main" val="147944995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A76D55-49F8-4D11-96A1-14B2878D12CA}"/>
              </a:ext>
            </a:extLst>
          </p:cNvPr>
          <p:cNvSpPr txBox="1"/>
          <p:nvPr/>
        </p:nvSpPr>
        <p:spPr>
          <a:xfrm>
            <a:off x="2890155" y="4865915"/>
            <a:ext cx="6817179" cy="1200329"/>
          </a:xfrm>
          <a:prstGeom prst="rect">
            <a:avLst/>
          </a:prstGeom>
          <a:solidFill>
            <a:srgbClr val="00B0F0"/>
          </a:solidFill>
        </p:spPr>
        <p:txBody>
          <a:bodyPr wrap="square" rtlCol="0">
            <a:spAutoFit/>
          </a:bodyPr>
          <a:lstStyle/>
          <a:p>
            <a:pPr algn="ctr"/>
            <a:r>
              <a:rPr lang="en-US" sz="7200" b="1" i="1" dirty="0" smtClean="0">
                <a:solidFill>
                  <a:srgbClr val="FF0000"/>
                </a:solidFill>
              </a:rPr>
              <a:t>HELP!!!!!!!</a:t>
            </a:r>
            <a:endParaRPr lang="en-US" sz="7200" b="1" i="1" dirty="0">
              <a:solidFill>
                <a:srgbClr val="FF0000"/>
              </a:solidFill>
            </a:endParaRPr>
          </a:p>
        </p:txBody>
      </p:sp>
      <p:pic>
        <p:nvPicPr>
          <p:cNvPr id="4" name="Picture 3"/>
          <p:cNvPicPr>
            <a:picLocks noChangeAspect="1"/>
          </p:cNvPicPr>
          <p:nvPr/>
        </p:nvPicPr>
        <p:blipFill>
          <a:blip r:embed="rId2"/>
          <a:stretch>
            <a:fillRect/>
          </a:stretch>
        </p:blipFill>
        <p:spPr>
          <a:xfrm>
            <a:off x="4878569" y="233780"/>
            <a:ext cx="2696117" cy="4419864"/>
          </a:xfrm>
          <a:prstGeom prst="rect">
            <a:avLst/>
          </a:prstGeom>
        </p:spPr>
      </p:pic>
    </p:spTree>
    <p:extLst>
      <p:ext uri="{BB962C8B-B14F-4D97-AF65-F5344CB8AC3E}">
        <p14:creationId xmlns:p14="http://schemas.microsoft.com/office/powerpoint/2010/main" val="26994981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9BC885-215A-4C98-8B42-04F84AE47482}"/>
              </a:ext>
            </a:extLst>
          </p:cNvPr>
          <p:cNvSpPr txBox="1"/>
          <p:nvPr/>
        </p:nvSpPr>
        <p:spPr>
          <a:xfrm>
            <a:off x="2041071" y="4639376"/>
            <a:ext cx="8613322" cy="1938992"/>
          </a:xfrm>
          <a:prstGeom prst="rect">
            <a:avLst/>
          </a:prstGeom>
          <a:solidFill>
            <a:srgbClr val="00B0F0"/>
          </a:solidFill>
        </p:spPr>
        <p:txBody>
          <a:bodyPr wrap="square" rtlCol="0">
            <a:spAutoFit/>
          </a:bodyPr>
          <a:lstStyle/>
          <a:p>
            <a:pPr algn="ctr"/>
            <a:r>
              <a:rPr lang="en-US" sz="2800" b="1" i="1" dirty="0"/>
              <a:t>Wayne Johnson – Administrator Norlite Nursing Center</a:t>
            </a:r>
          </a:p>
          <a:p>
            <a:pPr algn="ctr"/>
            <a:r>
              <a:rPr lang="en-US" sz="2800" b="1" i="1" dirty="0"/>
              <a:t>Picking up PPE Supplies </a:t>
            </a:r>
          </a:p>
          <a:p>
            <a:pPr algn="ctr"/>
            <a:endParaRPr lang="en-US" sz="3200" b="1" i="1" dirty="0"/>
          </a:p>
          <a:p>
            <a:pPr algn="ctr"/>
            <a:endParaRPr lang="en-US" sz="3200" b="1" i="1" dirty="0"/>
          </a:p>
        </p:txBody>
      </p:sp>
      <p:pic>
        <p:nvPicPr>
          <p:cNvPr id="4" name="Picture 3"/>
          <p:cNvPicPr>
            <a:picLocks noChangeAspect="1"/>
          </p:cNvPicPr>
          <p:nvPr/>
        </p:nvPicPr>
        <p:blipFill>
          <a:blip r:embed="rId2"/>
          <a:stretch>
            <a:fillRect/>
          </a:stretch>
        </p:blipFill>
        <p:spPr>
          <a:xfrm>
            <a:off x="4330825" y="130480"/>
            <a:ext cx="3458879" cy="4508896"/>
          </a:xfrm>
          <a:prstGeom prst="rect">
            <a:avLst/>
          </a:prstGeom>
        </p:spPr>
      </p:pic>
    </p:spTree>
    <p:extLst>
      <p:ext uri="{BB962C8B-B14F-4D97-AF65-F5344CB8AC3E}">
        <p14:creationId xmlns:p14="http://schemas.microsoft.com/office/powerpoint/2010/main" val="392582829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546C63C-448F-464D-B3BC-9653ECD68782}"/>
              </a:ext>
            </a:extLst>
          </p:cNvPr>
          <p:cNvSpPr txBox="1"/>
          <p:nvPr/>
        </p:nvSpPr>
        <p:spPr>
          <a:xfrm>
            <a:off x="2812774" y="5294343"/>
            <a:ext cx="6566451" cy="1384995"/>
          </a:xfrm>
          <a:prstGeom prst="rect">
            <a:avLst/>
          </a:prstGeom>
          <a:solidFill>
            <a:srgbClr val="00B0F0"/>
          </a:solidFill>
        </p:spPr>
        <p:txBody>
          <a:bodyPr wrap="square" rtlCol="0">
            <a:spAutoFit/>
          </a:bodyPr>
          <a:lstStyle/>
          <a:p>
            <a:pPr algn="ctr"/>
            <a:r>
              <a:rPr lang="en-US" sz="2800" b="1" i="1" dirty="0"/>
              <a:t>MSP Gladstone Trooper with Medication Relay from Region 8 to Detroit</a:t>
            </a:r>
          </a:p>
          <a:p>
            <a:pPr algn="ctr"/>
            <a:endParaRPr lang="en-US" sz="2800" b="1" i="1" dirty="0"/>
          </a:p>
        </p:txBody>
      </p:sp>
      <p:pic>
        <p:nvPicPr>
          <p:cNvPr id="4" name="Picture 3"/>
          <p:cNvPicPr>
            <a:picLocks noChangeAspect="1"/>
          </p:cNvPicPr>
          <p:nvPr/>
        </p:nvPicPr>
        <p:blipFill>
          <a:blip r:embed="rId2"/>
          <a:stretch>
            <a:fillRect/>
          </a:stretch>
        </p:blipFill>
        <p:spPr>
          <a:xfrm>
            <a:off x="4267040" y="206617"/>
            <a:ext cx="3657917" cy="4877223"/>
          </a:xfrm>
          <a:prstGeom prst="rect">
            <a:avLst/>
          </a:prstGeom>
        </p:spPr>
      </p:pic>
    </p:spTree>
    <p:extLst>
      <p:ext uri="{BB962C8B-B14F-4D97-AF65-F5344CB8AC3E}">
        <p14:creationId xmlns:p14="http://schemas.microsoft.com/office/powerpoint/2010/main" val="3784312862"/>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26313" y="783106"/>
            <a:ext cx="5139373" cy="5291787"/>
          </a:xfrm>
          <a:prstGeom prst="rect">
            <a:avLst/>
          </a:prstGeom>
        </p:spPr>
      </p:pic>
    </p:spTree>
    <p:extLst>
      <p:ext uri="{BB962C8B-B14F-4D97-AF65-F5344CB8AC3E}">
        <p14:creationId xmlns:p14="http://schemas.microsoft.com/office/powerpoint/2010/main" val="341651993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2 In This Life">
            <a:hlinkClick r:id="" action="ppaction://media"/>
            <a:extLst>
              <a:ext uri="{FF2B5EF4-FFF2-40B4-BE49-F238E27FC236}">
                <a16:creationId xmlns:a16="http://schemas.microsoft.com/office/drawing/2014/main" id="{F0FEC724-94E1-419A-A1C9-E414765D4D6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
        <p:nvSpPr>
          <p:cNvPr id="2" name="TextBox 1">
            <a:extLst>
              <a:ext uri="{FF2B5EF4-FFF2-40B4-BE49-F238E27FC236}">
                <a16:creationId xmlns:a16="http://schemas.microsoft.com/office/drawing/2014/main" id="{8CB1D9BC-BC22-42A3-ACDE-91FF81B79495}"/>
              </a:ext>
            </a:extLst>
          </p:cNvPr>
          <p:cNvSpPr txBox="1"/>
          <p:nvPr/>
        </p:nvSpPr>
        <p:spPr>
          <a:xfrm>
            <a:off x="1992875" y="521470"/>
            <a:ext cx="8206249" cy="830997"/>
          </a:xfrm>
          <a:prstGeom prst="rect">
            <a:avLst/>
          </a:prstGeom>
          <a:solidFill>
            <a:srgbClr val="00B0F0"/>
          </a:solidFill>
        </p:spPr>
        <p:txBody>
          <a:bodyPr wrap="square" rtlCol="0">
            <a:spAutoFit/>
          </a:bodyPr>
          <a:lstStyle/>
          <a:p>
            <a:pPr algn="ctr"/>
            <a:r>
              <a:rPr lang="en-US" sz="4800" b="1" i="1" dirty="0" smtClean="0"/>
              <a:t>What are these used for???</a:t>
            </a:r>
            <a:endParaRPr lang="en-US" sz="4800" b="1" i="1" dirty="0"/>
          </a:p>
        </p:txBody>
      </p:sp>
      <p:pic>
        <p:nvPicPr>
          <p:cNvPr id="7" name="Picture 6"/>
          <p:cNvPicPr>
            <a:picLocks noChangeAspect="1"/>
          </p:cNvPicPr>
          <p:nvPr/>
        </p:nvPicPr>
        <p:blipFill>
          <a:blip r:embed="rId5"/>
          <a:stretch>
            <a:fillRect/>
          </a:stretch>
        </p:blipFill>
        <p:spPr>
          <a:xfrm>
            <a:off x="761732" y="1561945"/>
            <a:ext cx="3943253" cy="2773290"/>
          </a:xfrm>
          <a:prstGeom prst="rect">
            <a:avLst/>
          </a:prstGeom>
        </p:spPr>
      </p:pic>
      <p:pic>
        <p:nvPicPr>
          <p:cNvPr id="3" name="Picture 2"/>
          <p:cNvPicPr>
            <a:picLocks noChangeAspect="1"/>
          </p:cNvPicPr>
          <p:nvPr/>
        </p:nvPicPr>
        <p:blipFill>
          <a:blip r:embed="rId6"/>
          <a:stretch>
            <a:fillRect/>
          </a:stretch>
        </p:blipFill>
        <p:spPr>
          <a:xfrm>
            <a:off x="5580772" y="2751672"/>
            <a:ext cx="5194242" cy="2938527"/>
          </a:xfrm>
          <a:prstGeom prst="rect">
            <a:avLst/>
          </a:prstGeom>
        </p:spPr>
      </p:pic>
    </p:spTree>
    <p:extLst>
      <p:ext uri="{BB962C8B-B14F-4D97-AF65-F5344CB8AC3E}">
        <p14:creationId xmlns:p14="http://schemas.microsoft.com/office/powerpoint/2010/main" val="338959168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6200" y="705178"/>
            <a:ext cx="9017000" cy="4616648"/>
          </a:xfrm>
          <a:prstGeom prst="rect">
            <a:avLst/>
          </a:prstGeom>
        </p:spPr>
        <p:txBody>
          <a:bodyPr wrap="square">
            <a:spAutoFit/>
          </a:bodyPr>
          <a:lstStyle/>
          <a:p>
            <a:endParaRPr lang="en-US" sz="2000" dirty="0">
              <a:solidFill>
                <a:srgbClr val="000000"/>
              </a:solidFill>
              <a:latin typeface="Calibri" panose="020F0502020204030204" pitchFamily="34" charset="0"/>
            </a:endParaRPr>
          </a:p>
          <a:p>
            <a:r>
              <a:rPr lang="en-US" sz="2000" dirty="0">
                <a:solidFill>
                  <a:srgbClr val="000000"/>
                </a:solidFill>
                <a:latin typeface="Calibri" panose="020F0502020204030204" pitchFamily="34" charset="0"/>
              </a:rPr>
              <a:t> </a:t>
            </a:r>
            <a:r>
              <a:rPr lang="en-US" b="1" dirty="0">
                <a:solidFill>
                  <a:srgbClr val="FF0000"/>
                </a:solidFill>
                <a:latin typeface="Calibri" panose="020F0502020204030204" pitchFamily="34" charset="0"/>
              </a:rPr>
              <a:t>IMMEDIATE RELEASE - July 20, 2020 </a:t>
            </a:r>
            <a:endParaRPr lang="en-US" dirty="0">
              <a:solidFill>
                <a:srgbClr val="FF0000"/>
              </a:solidFill>
              <a:latin typeface="Calibri" panose="020F0502020204030204" pitchFamily="34" charset="0"/>
            </a:endParaRPr>
          </a:p>
          <a:p>
            <a:r>
              <a:rPr lang="en-US" b="1" dirty="0">
                <a:solidFill>
                  <a:srgbClr val="000000"/>
                </a:solidFill>
                <a:latin typeface="Calibri" panose="020F0502020204030204" pitchFamily="34" charset="0"/>
              </a:rPr>
              <a:t>MEDIA CONTACT ONLY: </a:t>
            </a:r>
            <a:endParaRPr lang="en-US" dirty="0">
              <a:solidFill>
                <a:srgbClr val="000000"/>
              </a:solidFill>
              <a:latin typeface="Calibri" panose="020F0502020204030204" pitchFamily="34" charset="0"/>
            </a:endParaRPr>
          </a:p>
          <a:p>
            <a:r>
              <a:rPr lang="en-US" dirty="0">
                <a:solidFill>
                  <a:srgbClr val="000000"/>
                </a:solidFill>
                <a:latin typeface="Calibri" panose="020F0502020204030204" pitchFamily="34" charset="0"/>
              </a:rPr>
              <a:t>Kerry Ott, Public Information Officer </a:t>
            </a:r>
          </a:p>
          <a:p>
            <a:r>
              <a:rPr lang="en-US" dirty="0">
                <a:solidFill>
                  <a:srgbClr val="000000"/>
                </a:solidFill>
                <a:latin typeface="Calibri" panose="020F0502020204030204" pitchFamily="34" charset="0"/>
              </a:rPr>
              <a:t>LMAS District Health Department </a:t>
            </a:r>
          </a:p>
          <a:p>
            <a:r>
              <a:rPr lang="en-US" dirty="0">
                <a:solidFill>
                  <a:srgbClr val="000000"/>
                </a:solidFill>
                <a:latin typeface="Calibri" panose="020F0502020204030204" pitchFamily="34" charset="0"/>
              </a:rPr>
              <a:t>906-341-6951 x112 or 906-630-4511 </a:t>
            </a:r>
            <a:r>
              <a:rPr lang="en-US" b="1" dirty="0">
                <a:solidFill>
                  <a:srgbClr val="0562C1"/>
                </a:solidFill>
                <a:latin typeface="Calibri" panose="020F0502020204030204" pitchFamily="34" charset="0"/>
              </a:rPr>
              <a:t>kott@lmasdhd.org </a:t>
            </a:r>
            <a:endParaRPr lang="en-US" dirty="0">
              <a:solidFill>
                <a:srgbClr val="0562C1"/>
              </a:solidFill>
              <a:latin typeface="Calibri" panose="020F0502020204030204" pitchFamily="34" charset="0"/>
            </a:endParaRPr>
          </a:p>
          <a:p>
            <a:r>
              <a:rPr lang="en-US" sz="2800" b="1" dirty="0">
                <a:solidFill>
                  <a:srgbClr val="212121"/>
                </a:solidFill>
                <a:latin typeface="Calibri" panose="020F0502020204030204" pitchFamily="34" charset="0"/>
              </a:rPr>
              <a:t>LMAS District Health Department - Free COVID-19 National Guard Testing Sites </a:t>
            </a:r>
            <a:endParaRPr lang="en-US" sz="2800" dirty="0">
              <a:solidFill>
                <a:srgbClr val="212121"/>
              </a:solidFill>
              <a:latin typeface="Calibri" panose="020F0502020204030204" pitchFamily="34" charset="0"/>
            </a:endParaRPr>
          </a:p>
          <a:p>
            <a:r>
              <a:rPr lang="en-US" dirty="0">
                <a:solidFill>
                  <a:srgbClr val="212121"/>
                </a:solidFill>
                <a:latin typeface="Calibri" panose="020F0502020204030204" pitchFamily="34" charset="0"/>
              </a:rPr>
              <a:t>Free Coronavirus testing will be offered in St. Ignace on Friday July 24th, and Newberry on Saturday July 25</a:t>
            </a:r>
            <a:r>
              <a:rPr lang="en-US" sz="1100" dirty="0">
                <a:solidFill>
                  <a:srgbClr val="212121"/>
                </a:solidFill>
                <a:latin typeface="Calibri" panose="020F0502020204030204" pitchFamily="34" charset="0"/>
              </a:rPr>
              <a:t>th</a:t>
            </a:r>
            <a:r>
              <a:rPr lang="en-US" dirty="0">
                <a:solidFill>
                  <a:srgbClr val="212121"/>
                </a:solidFill>
                <a:latin typeface="Calibri" panose="020F0502020204030204" pitchFamily="34" charset="0"/>
              </a:rPr>
              <a:t>. The free testing is being offered by the Michigan National Guard in partnership with LMAS District Health Department, Michigan State Police, Mackinac Straits Health System, Helen Newberry Joy Hospital, the Sault Ste. Marie Tribe of Chippewa Indians, Luce County Road Commission, St. Ignace Area Schools, Luce County Sheriff’s Office, Mackinac County Sheriff’s Office, and Emergency Management in Mackinac and Luce. </a:t>
            </a:r>
          </a:p>
          <a:p>
            <a:r>
              <a:rPr lang="en-US" b="1" dirty="0">
                <a:solidFill>
                  <a:srgbClr val="212121"/>
                </a:solidFill>
                <a:latin typeface="Calibri" panose="020F0502020204030204" pitchFamily="34" charset="0"/>
              </a:rPr>
              <a:t>Free </a:t>
            </a:r>
            <a:endParaRPr lang="en-US" dirty="0"/>
          </a:p>
        </p:txBody>
      </p:sp>
    </p:spTree>
    <p:extLst>
      <p:ext uri="{BB962C8B-B14F-4D97-AF65-F5344CB8AC3E}">
        <p14:creationId xmlns:p14="http://schemas.microsoft.com/office/powerpoint/2010/main" val="658383170"/>
      </p:ext>
    </p:extLst>
  </p:cSld>
  <p:clrMapOvr>
    <a:masterClrMapping/>
  </p:clrMapOvr>
  <mc:AlternateContent xmlns:mc="http://schemas.openxmlformats.org/markup-compatibility/2006" xmlns:p14="http://schemas.microsoft.com/office/powerpoint/2010/main">
    <mc:Choice Requires="p14">
      <p:transition spd="slow" p14:dur="3400" advClick="0" advTm="4000">
        <p14:reveal/>
      </p:transition>
    </mc:Choice>
    <mc:Fallback xmlns="">
      <p:transition spd="slow" advClick="0" advTm="4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266CAA-957B-4781-B7FD-1DE04B68F930}"/>
              </a:ext>
            </a:extLst>
          </p:cNvPr>
          <p:cNvSpPr txBox="1"/>
          <p:nvPr/>
        </p:nvSpPr>
        <p:spPr>
          <a:xfrm>
            <a:off x="1881809" y="5903893"/>
            <a:ext cx="8428382" cy="954107"/>
          </a:xfrm>
          <a:prstGeom prst="rect">
            <a:avLst/>
          </a:prstGeom>
          <a:solidFill>
            <a:srgbClr val="00B0F0"/>
          </a:solidFill>
        </p:spPr>
        <p:txBody>
          <a:bodyPr wrap="square" rtlCol="0">
            <a:spAutoFit/>
          </a:bodyPr>
          <a:lstStyle/>
          <a:p>
            <a:pPr algn="ctr"/>
            <a:endParaRPr lang="en-US" sz="2800" b="1" i="1" dirty="0"/>
          </a:p>
          <a:p>
            <a:pPr algn="ctr"/>
            <a:endParaRPr lang="en-US" sz="2800" b="1" i="1" dirty="0"/>
          </a:p>
        </p:txBody>
      </p:sp>
      <p:pic>
        <p:nvPicPr>
          <p:cNvPr id="2" name="Picture 1"/>
          <p:cNvPicPr>
            <a:picLocks noChangeAspect="1"/>
          </p:cNvPicPr>
          <p:nvPr/>
        </p:nvPicPr>
        <p:blipFill>
          <a:blip r:embed="rId2"/>
          <a:stretch>
            <a:fillRect/>
          </a:stretch>
        </p:blipFill>
        <p:spPr>
          <a:xfrm>
            <a:off x="3976008" y="253729"/>
            <a:ext cx="4020682" cy="5358901"/>
          </a:xfrm>
          <a:prstGeom prst="rect">
            <a:avLst/>
          </a:prstGeom>
        </p:spPr>
      </p:pic>
      <p:sp>
        <p:nvSpPr>
          <p:cNvPr id="3" name="TextBox 2"/>
          <p:cNvSpPr txBox="1"/>
          <p:nvPr/>
        </p:nvSpPr>
        <p:spPr>
          <a:xfrm>
            <a:off x="3577318" y="5721166"/>
            <a:ext cx="5200650" cy="584775"/>
          </a:xfrm>
          <a:prstGeom prst="rect">
            <a:avLst/>
          </a:prstGeom>
          <a:noFill/>
        </p:spPr>
        <p:txBody>
          <a:bodyPr wrap="square" rtlCol="0">
            <a:spAutoFit/>
          </a:bodyPr>
          <a:lstStyle/>
          <a:p>
            <a:r>
              <a:rPr lang="en-US" sz="3200" b="1" dirty="0" smtClean="0"/>
              <a:t>Ventilator Cache from FEMA</a:t>
            </a:r>
            <a:endParaRPr lang="en-US" sz="3200" b="1" dirty="0"/>
          </a:p>
        </p:txBody>
      </p:sp>
    </p:spTree>
    <p:extLst>
      <p:ext uri="{BB962C8B-B14F-4D97-AF65-F5344CB8AC3E}">
        <p14:creationId xmlns:p14="http://schemas.microsoft.com/office/powerpoint/2010/main" val="1079260062"/>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4E602F-DF88-4359-84B2-852AE5AE8E74}"/>
              </a:ext>
            </a:extLst>
          </p:cNvPr>
          <p:cNvSpPr txBox="1"/>
          <p:nvPr/>
        </p:nvSpPr>
        <p:spPr>
          <a:xfrm>
            <a:off x="1350547" y="5356886"/>
            <a:ext cx="9588875" cy="1384995"/>
          </a:xfrm>
          <a:prstGeom prst="rect">
            <a:avLst/>
          </a:prstGeom>
          <a:noFill/>
        </p:spPr>
        <p:txBody>
          <a:bodyPr wrap="square" rtlCol="0">
            <a:spAutoFit/>
          </a:bodyPr>
          <a:lstStyle/>
          <a:p>
            <a:pPr algn="ctr"/>
            <a:r>
              <a:rPr lang="en-US" sz="2800" b="1" dirty="0"/>
              <a:t>Christian Park Healthcare Center/Christian Park </a:t>
            </a:r>
            <a:r>
              <a:rPr lang="en-US" sz="2800" b="1" dirty="0" smtClean="0"/>
              <a:t>Village Evacuation </a:t>
            </a:r>
            <a:r>
              <a:rPr lang="en-US" sz="2800" b="1" dirty="0"/>
              <a:t>Exercise</a:t>
            </a:r>
          </a:p>
          <a:p>
            <a:pPr algn="ctr"/>
            <a:endParaRPr lang="en-US" sz="2800" b="1" i="1" dirty="0"/>
          </a:p>
        </p:txBody>
      </p:sp>
      <p:pic>
        <p:nvPicPr>
          <p:cNvPr id="2" name="Picture 1"/>
          <p:cNvPicPr>
            <a:picLocks noChangeAspect="1"/>
          </p:cNvPicPr>
          <p:nvPr/>
        </p:nvPicPr>
        <p:blipFill>
          <a:blip r:embed="rId2"/>
          <a:stretch>
            <a:fillRect/>
          </a:stretch>
        </p:blipFill>
        <p:spPr>
          <a:xfrm>
            <a:off x="2919922" y="399405"/>
            <a:ext cx="6450127" cy="4834547"/>
          </a:xfrm>
          <a:prstGeom prst="rect">
            <a:avLst/>
          </a:prstGeom>
        </p:spPr>
      </p:pic>
    </p:spTree>
    <p:extLst>
      <p:ext uri="{BB962C8B-B14F-4D97-AF65-F5344CB8AC3E}">
        <p14:creationId xmlns:p14="http://schemas.microsoft.com/office/powerpoint/2010/main" val="1747043532"/>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41B78A-4A83-4F31-9B2B-EEAD79686457}"/>
              </a:ext>
            </a:extLst>
          </p:cNvPr>
          <p:cNvSpPr/>
          <p:nvPr/>
        </p:nvSpPr>
        <p:spPr>
          <a:xfrm>
            <a:off x="1921565" y="5249818"/>
            <a:ext cx="8781814" cy="523220"/>
          </a:xfrm>
          <a:prstGeom prst="rect">
            <a:avLst/>
          </a:prstGeom>
          <a:solidFill>
            <a:srgbClr val="00B0F0"/>
          </a:solidFill>
        </p:spPr>
        <p:txBody>
          <a:bodyPr wrap="square">
            <a:spAutoFit/>
          </a:bodyPr>
          <a:lstStyle/>
          <a:p>
            <a:pPr algn="ctr"/>
            <a:r>
              <a:rPr lang="en-US" sz="2800" b="1" dirty="0"/>
              <a:t>State Provided LTV1200 Ventilators to Supplement </a:t>
            </a:r>
            <a:r>
              <a:rPr lang="en-US" sz="2800" b="1" dirty="0" smtClean="0"/>
              <a:t>Cache</a:t>
            </a:r>
            <a:endParaRPr lang="en-US" sz="28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0349" y="315686"/>
            <a:ext cx="6183993" cy="4637995"/>
          </a:xfrm>
          <a:prstGeom prst="rect">
            <a:avLst/>
          </a:prstGeom>
        </p:spPr>
      </p:pic>
    </p:spTree>
    <p:extLst>
      <p:ext uri="{BB962C8B-B14F-4D97-AF65-F5344CB8AC3E}">
        <p14:creationId xmlns:p14="http://schemas.microsoft.com/office/powerpoint/2010/main" val="38580323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8B5524B-5BA9-4B58-9CAB-3FF32C20F02E}"/>
              </a:ext>
            </a:extLst>
          </p:cNvPr>
          <p:cNvSpPr txBox="1"/>
          <p:nvPr/>
        </p:nvSpPr>
        <p:spPr>
          <a:xfrm>
            <a:off x="2146852" y="5546085"/>
            <a:ext cx="7964556" cy="523220"/>
          </a:xfrm>
          <a:prstGeom prst="rect">
            <a:avLst/>
          </a:prstGeom>
          <a:solidFill>
            <a:srgbClr val="00B0F0"/>
          </a:solidFill>
        </p:spPr>
        <p:txBody>
          <a:bodyPr wrap="square" rtlCol="0">
            <a:spAutoFit/>
          </a:bodyPr>
          <a:lstStyle/>
          <a:p>
            <a:pPr algn="ctr"/>
            <a:r>
              <a:rPr lang="en-US" sz="2800" b="1" i="1" dirty="0" smtClean="0"/>
              <a:t>State Supplied </a:t>
            </a:r>
            <a:r>
              <a:rPr lang="en-US" sz="2800" b="1" i="1" dirty="0" err="1" smtClean="0"/>
              <a:t>VenTec</a:t>
            </a:r>
            <a:r>
              <a:rPr lang="en-US" sz="2800" b="1" i="1" dirty="0" smtClean="0"/>
              <a:t> Ventilators </a:t>
            </a:r>
            <a:endParaRPr lang="en-US" sz="2800" b="1"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342368" y="1041853"/>
            <a:ext cx="5265056" cy="3948792"/>
          </a:xfrm>
          <a:prstGeom prst="rect">
            <a:avLst/>
          </a:prstGeom>
        </p:spPr>
      </p:pic>
    </p:spTree>
    <p:extLst>
      <p:ext uri="{BB962C8B-B14F-4D97-AF65-F5344CB8AC3E}">
        <p14:creationId xmlns:p14="http://schemas.microsoft.com/office/powerpoint/2010/main" val="114915955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317339B-E01E-43CF-807E-782DD6C3B360}"/>
              </a:ext>
            </a:extLst>
          </p:cNvPr>
          <p:cNvSpPr txBox="1"/>
          <p:nvPr/>
        </p:nvSpPr>
        <p:spPr>
          <a:xfrm>
            <a:off x="4833257" y="2856720"/>
            <a:ext cx="6674520" cy="1323439"/>
          </a:xfrm>
          <a:prstGeom prst="rect">
            <a:avLst/>
          </a:prstGeom>
          <a:solidFill>
            <a:srgbClr val="00B0F0"/>
          </a:solidFill>
        </p:spPr>
        <p:txBody>
          <a:bodyPr wrap="square" rtlCol="0">
            <a:spAutoFit/>
          </a:bodyPr>
          <a:lstStyle/>
          <a:p>
            <a:pPr algn="ctr"/>
            <a:r>
              <a:rPr lang="en-US" sz="4000" b="1" dirty="0"/>
              <a:t>Isolation Carts –Marquette </a:t>
            </a:r>
            <a:r>
              <a:rPr lang="en-US" sz="4000" b="1" dirty="0" smtClean="0"/>
              <a:t>HUB</a:t>
            </a:r>
            <a:endParaRPr lang="en-US" sz="40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6286" y="105363"/>
            <a:ext cx="2979661" cy="6621468"/>
          </a:xfrm>
          <a:prstGeom prst="rect">
            <a:avLst/>
          </a:prstGeom>
        </p:spPr>
      </p:pic>
    </p:spTree>
    <p:extLst>
      <p:ext uri="{BB962C8B-B14F-4D97-AF65-F5344CB8AC3E}">
        <p14:creationId xmlns:p14="http://schemas.microsoft.com/office/powerpoint/2010/main" val="1484513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2433DA-4145-4FE2-BB10-36C79DB8D101}"/>
              </a:ext>
            </a:extLst>
          </p:cNvPr>
          <p:cNvSpPr txBox="1"/>
          <p:nvPr/>
        </p:nvSpPr>
        <p:spPr>
          <a:xfrm>
            <a:off x="1836057" y="5288340"/>
            <a:ext cx="8481390" cy="1569660"/>
          </a:xfrm>
          <a:prstGeom prst="rect">
            <a:avLst/>
          </a:prstGeom>
          <a:solidFill>
            <a:srgbClr val="00B0F0"/>
          </a:solidFill>
        </p:spPr>
        <p:txBody>
          <a:bodyPr wrap="square" rtlCol="0">
            <a:spAutoFit/>
          </a:bodyPr>
          <a:lstStyle/>
          <a:p>
            <a:pPr algn="ctr"/>
            <a:r>
              <a:rPr lang="en-US" sz="3200" b="1" i="1" dirty="0" smtClean="0"/>
              <a:t>Iron County Medical Care Facility</a:t>
            </a:r>
          </a:p>
          <a:p>
            <a:pPr algn="ctr"/>
            <a:r>
              <a:rPr lang="en-US" sz="3200" b="1" i="1" dirty="0" smtClean="0"/>
              <a:t>“Window Visit”</a:t>
            </a:r>
          </a:p>
          <a:p>
            <a:pPr algn="ctr"/>
            <a:endParaRPr lang="en-US" sz="3200" b="1" i="1" dirty="0"/>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159506" y="175684"/>
            <a:ext cx="3834492" cy="5112656"/>
          </a:xfrm>
          <a:prstGeom prst="rect">
            <a:avLst/>
          </a:prstGeom>
        </p:spPr>
      </p:pic>
    </p:spTree>
    <p:extLst>
      <p:ext uri="{BB962C8B-B14F-4D97-AF65-F5344CB8AC3E}">
        <p14:creationId xmlns:p14="http://schemas.microsoft.com/office/powerpoint/2010/main" val="358316935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196977145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1364" y="621003"/>
            <a:ext cx="5698672" cy="4784333"/>
          </a:xfrm>
          <a:prstGeom prst="rect">
            <a:avLst/>
          </a:prstGeom>
        </p:spPr>
      </p:pic>
    </p:spTree>
    <p:extLst>
      <p:ext uri="{BB962C8B-B14F-4D97-AF65-F5344CB8AC3E}">
        <p14:creationId xmlns:p14="http://schemas.microsoft.com/office/powerpoint/2010/main" val="425951874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8714" y="255213"/>
            <a:ext cx="3019595" cy="4855630"/>
          </a:xfrm>
          <a:prstGeom prst="rect">
            <a:avLst/>
          </a:prstGeom>
        </p:spPr>
      </p:pic>
      <p:sp>
        <p:nvSpPr>
          <p:cNvPr id="7" name="TextBox 6"/>
          <p:cNvSpPr txBox="1"/>
          <p:nvPr/>
        </p:nvSpPr>
        <p:spPr>
          <a:xfrm>
            <a:off x="4460830" y="5363935"/>
            <a:ext cx="2967479" cy="923330"/>
          </a:xfrm>
          <a:prstGeom prst="rect">
            <a:avLst/>
          </a:prstGeom>
          <a:noFill/>
        </p:spPr>
        <p:txBody>
          <a:bodyPr wrap="none" rtlCol="0">
            <a:spAutoFit/>
          </a:bodyPr>
          <a:lstStyle/>
          <a:p>
            <a:r>
              <a:rPr lang="en-US" sz="5400" b="1" dirty="0" smtClean="0"/>
              <a:t>Don’t Ask</a:t>
            </a:r>
            <a:endParaRPr lang="en-US" sz="5400" b="1" dirty="0"/>
          </a:p>
        </p:txBody>
      </p:sp>
    </p:spTree>
    <p:extLst>
      <p:ext uri="{BB962C8B-B14F-4D97-AF65-F5344CB8AC3E}">
        <p14:creationId xmlns:p14="http://schemas.microsoft.com/office/powerpoint/2010/main" val="2213392701"/>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7FB9B9-4807-47A0-8C21-41A1E022FA34}"/>
              </a:ext>
            </a:extLst>
          </p:cNvPr>
          <p:cNvSpPr txBox="1"/>
          <p:nvPr/>
        </p:nvSpPr>
        <p:spPr>
          <a:xfrm flipH="1">
            <a:off x="1981495" y="5118327"/>
            <a:ext cx="8150087" cy="1569660"/>
          </a:xfrm>
          <a:prstGeom prst="rect">
            <a:avLst/>
          </a:prstGeom>
          <a:solidFill>
            <a:srgbClr val="00B0F0"/>
          </a:solidFill>
        </p:spPr>
        <p:txBody>
          <a:bodyPr wrap="square" rtlCol="0">
            <a:spAutoFit/>
          </a:bodyPr>
          <a:lstStyle/>
          <a:p>
            <a:pPr algn="ctr"/>
            <a:r>
              <a:rPr lang="en-US" sz="4800" b="1" i="1" dirty="0" smtClean="0"/>
              <a:t>Western UP Health Department COVID Testing</a:t>
            </a:r>
            <a:endParaRPr lang="en-US" sz="4800" b="1" i="1"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898320" y="187174"/>
            <a:ext cx="6316436" cy="4737327"/>
          </a:xfrm>
          <a:prstGeom prst="rect">
            <a:avLst/>
          </a:prstGeom>
        </p:spPr>
      </p:pic>
    </p:spTree>
    <p:extLst>
      <p:ext uri="{BB962C8B-B14F-4D97-AF65-F5344CB8AC3E}">
        <p14:creationId xmlns:p14="http://schemas.microsoft.com/office/powerpoint/2010/main" val="1690939801"/>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B845E7-6CB7-4498-8E81-B532F0291A46}"/>
              </a:ext>
            </a:extLst>
          </p:cNvPr>
          <p:cNvSpPr txBox="1"/>
          <p:nvPr/>
        </p:nvSpPr>
        <p:spPr>
          <a:xfrm>
            <a:off x="2032001" y="5498838"/>
            <a:ext cx="8127999" cy="954107"/>
          </a:xfrm>
          <a:prstGeom prst="rect">
            <a:avLst/>
          </a:prstGeom>
          <a:solidFill>
            <a:srgbClr val="00B0F0"/>
          </a:solidFill>
        </p:spPr>
        <p:txBody>
          <a:bodyPr wrap="square" rtlCol="0">
            <a:spAutoFit/>
          </a:bodyPr>
          <a:lstStyle/>
          <a:p>
            <a:pPr algn="ctr"/>
            <a:r>
              <a:rPr lang="en-US" sz="2800" b="1" dirty="0"/>
              <a:t>Fire Extinguisher Training – Pinecrest </a:t>
            </a:r>
          </a:p>
          <a:p>
            <a:pPr algn="ctr"/>
            <a:endParaRPr lang="en-US" sz="2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2379" y="253094"/>
            <a:ext cx="6629400" cy="4972050"/>
          </a:xfrm>
          <a:prstGeom prst="rect">
            <a:avLst/>
          </a:prstGeom>
        </p:spPr>
      </p:pic>
    </p:spTree>
    <p:extLst>
      <p:ext uri="{BB962C8B-B14F-4D97-AF65-F5344CB8AC3E}">
        <p14:creationId xmlns:p14="http://schemas.microsoft.com/office/powerpoint/2010/main" val="358916973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01E0736-BEAB-4F9A-A4AE-2476A84E903C}"/>
              </a:ext>
            </a:extLst>
          </p:cNvPr>
          <p:cNvSpPr txBox="1"/>
          <p:nvPr/>
        </p:nvSpPr>
        <p:spPr>
          <a:xfrm>
            <a:off x="3471654" y="5339655"/>
            <a:ext cx="5248688" cy="523220"/>
          </a:xfrm>
          <a:prstGeom prst="rect">
            <a:avLst/>
          </a:prstGeom>
          <a:solidFill>
            <a:srgbClr val="00B0F0"/>
          </a:solidFill>
        </p:spPr>
        <p:txBody>
          <a:bodyPr wrap="square" rtlCol="0">
            <a:spAutoFit/>
          </a:bodyPr>
          <a:lstStyle/>
          <a:p>
            <a:pPr algn="ctr"/>
            <a:r>
              <a:rPr lang="en-US" sz="2800" b="1" i="1" dirty="0" smtClean="0"/>
              <a:t>Pinecrest PPE Cache</a:t>
            </a:r>
            <a:endParaRPr lang="en-US" sz="2800" b="1"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5535" y="653143"/>
            <a:ext cx="6096000" cy="4572000"/>
          </a:xfrm>
          <a:prstGeom prst="rect">
            <a:avLst/>
          </a:prstGeom>
        </p:spPr>
      </p:pic>
    </p:spTree>
    <p:extLst>
      <p:ext uri="{BB962C8B-B14F-4D97-AF65-F5344CB8AC3E}">
        <p14:creationId xmlns:p14="http://schemas.microsoft.com/office/powerpoint/2010/main" val="421908789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530929" y="210230"/>
            <a:ext cx="7002236" cy="5251677"/>
          </a:xfrm>
          <a:prstGeom prst="rect">
            <a:avLst/>
          </a:prstGeom>
        </p:spPr>
      </p:pic>
      <p:sp>
        <p:nvSpPr>
          <p:cNvPr id="4" name="TextBox 3"/>
          <p:cNvSpPr txBox="1"/>
          <p:nvPr/>
        </p:nvSpPr>
        <p:spPr>
          <a:xfrm>
            <a:off x="4588328" y="5461907"/>
            <a:ext cx="4196443" cy="1015663"/>
          </a:xfrm>
          <a:prstGeom prst="rect">
            <a:avLst/>
          </a:prstGeom>
          <a:noFill/>
        </p:spPr>
        <p:txBody>
          <a:bodyPr wrap="square" rtlCol="0">
            <a:spAutoFit/>
          </a:bodyPr>
          <a:lstStyle/>
          <a:p>
            <a:r>
              <a:rPr lang="en-US" sz="6000" b="1" dirty="0" smtClean="0"/>
              <a:t>WUPHD</a:t>
            </a:r>
            <a:endParaRPr lang="en-US" sz="6000" b="1" dirty="0"/>
          </a:p>
        </p:txBody>
      </p:sp>
    </p:spTree>
    <p:extLst>
      <p:ext uri="{BB962C8B-B14F-4D97-AF65-F5344CB8AC3E}">
        <p14:creationId xmlns:p14="http://schemas.microsoft.com/office/powerpoint/2010/main" val="741946362"/>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8475" y="323850"/>
            <a:ext cx="6096000" cy="4572000"/>
          </a:xfrm>
          <a:prstGeom prst="rect">
            <a:avLst/>
          </a:prstGeom>
        </p:spPr>
      </p:pic>
      <p:sp>
        <p:nvSpPr>
          <p:cNvPr id="3" name="TextBox 2"/>
          <p:cNvSpPr txBox="1"/>
          <p:nvPr/>
        </p:nvSpPr>
        <p:spPr>
          <a:xfrm>
            <a:off x="3333750" y="5038725"/>
            <a:ext cx="5676900" cy="923330"/>
          </a:xfrm>
          <a:prstGeom prst="rect">
            <a:avLst/>
          </a:prstGeom>
          <a:noFill/>
        </p:spPr>
        <p:txBody>
          <a:bodyPr wrap="square" rtlCol="0">
            <a:spAutoFit/>
          </a:bodyPr>
          <a:lstStyle/>
          <a:p>
            <a:r>
              <a:rPr lang="en-US" sz="5400" dirty="0" smtClean="0"/>
              <a:t>Staffing Shortages</a:t>
            </a:r>
            <a:endParaRPr lang="en-US" sz="5400" dirty="0"/>
          </a:p>
        </p:txBody>
      </p:sp>
    </p:spTree>
    <p:extLst>
      <p:ext uri="{BB962C8B-B14F-4D97-AF65-F5344CB8AC3E}">
        <p14:creationId xmlns:p14="http://schemas.microsoft.com/office/powerpoint/2010/main" val="182734322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8036" y="451756"/>
            <a:ext cx="4008773" cy="4496467"/>
          </a:xfrm>
          <a:prstGeom prst="rect">
            <a:avLst/>
          </a:prstGeom>
        </p:spPr>
      </p:pic>
      <p:sp>
        <p:nvSpPr>
          <p:cNvPr id="4" name="Rectangle 3"/>
          <p:cNvSpPr/>
          <p:nvPr/>
        </p:nvSpPr>
        <p:spPr>
          <a:xfrm>
            <a:off x="2148568" y="5124239"/>
            <a:ext cx="7943850" cy="830997"/>
          </a:xfrm>
          <a:prstGeom prst="rect">
            <a:avLst/>
          </a:prstGeom>
        </p:spPr>
        <p:txBody>
          <a:bodyPr wrap="square">
            <a:spAutoFit/>
          </a:bodyPr>
          <a:lstStyle/>
          <a:p>
            <a:r>
              <a:rPr lang="en-US" sz="4800" dirty="0"/>
              <a:t>Average Healthcare Provider</a:t>
            </a:r>
          </a:p>
        </p:txBody>
      </p:sp>
    </p:spTree>
    <p:extLst>
      <p:ext uri="{BB962C8B-B14F-4D97-AF65-F5344CB8AC3E}">
        <p14:creationId xmlns:p14="http://schemas.microsoft.com/office/powerpoint/2010/main" val="34823479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88F426-7F6F-4F6E-B0F5-4735A1787BF1}"/>
              </a:ext>
            </a:extLst>
          </p:cNvPr>
          <p:cNvSpPr txBox="1"/>
          <p:nvPr/>
        </p:nvSpPr>
        <p:spPr>
          <a:xfrm>
            <a:off x="2142040" y="4805081"/>
            <a:ext cx="8128000" cy="1323439"/>
          </a:xfrm>
          <a:prstGeom prst="rect">
            <a:avLst/>
          </a:prstGeom>
          <a:solidFill>
            <a:srgbClr val="00B0F0"/>
          </a:solidFill>
        </p:spPr>
        <p:txBody>
          <a:bodyPr wrap="square" rtlCol="0">
            <a:spAutoFit/>
          </a:bodyPr>
          <a:lstStyle/>
          <a:p>
            <a:pPr algn="ctr"/>
            <a:r>
              <a:rPr lang="en-US" sz="4000" b="1" dirty="0"/>
              <a:t>Outside Visiting Area by Entrance to Pinecrest</a:t>
            </a:r>
            <a:r>
              <a:rPr lang="en-US" sz="4000" b="1" dirty="0" smtClean="0"/>
              <a:t>……..</a:t>
            </a:r>
            <a:endParaRPr lang="en-US" sz="4000" b="1" dirty="0"/>
          </a:p>
        </p:txBody>
      </p:sp>
      <p:pic>
        <p:nvPicPr>
          <p:cNvPr id="2" name="01 We Built This City">
            <a:hlinkClick r:id="" action="ppaction://media"/>
            <a:extLst>
              <a:ext uri="{FF2B5EF4-FFF2-40B4-BE49-F238E27FC236}">
                <a16:creationId xmlns:a16="http://schemas.microsoft.com/office/drawing/2014/main" id="{FFC992EF-8A10-4936-97C5-D317DAFE01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799" y="467405"/>
            <a:ext cx="4694464" cy="3520848"/>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3648" y="332694"/>
            <a:ext cx="5053693" cy="3790270"/>
          </a:xfrm>
          <a:prstGeom prst="rect">
            <a:avLst/>
          </a:prstGeom>
        </p:spPr>
      </p:pic>
    </p:spTree>
    <p:extLst>
      <p:ext uri="{BB962C8B-B14F-4D97-AF65-F5344CB8AC3E}">
        <p14:creationId xmlns:p14="http://schemas.microsoft.com/office/powerpoint/2010/main" val="83651668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145449" y="420363"/>
            <a:ext cx="7901101" cy="6017274"/>
          </a:xfrm>
          <a:prstGeom prst="rect">
            <a:avLst/>
          </a:prstGeom>
        </p:spPr>
      </p:pic>
    </p:spTree>
    <p:extLst>
      <p:ext uri="{BB962C8B-B14F-4D97-AF65-F5344CB8AC3E}">
        <p14:creationId xmlns:p14="http://schemas.microsoft.com/office/powerpoint/2010/main" val="71419121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7329" y="3679090"/>
            <a:ext cx="3155042" cy="256840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897" y="1697082"/>
            <a:ext cx="5913682" cy="3964016"/>
          </a:xfrm>
          <a:prstGeom prst="rect">
            <a:avLst/>
          </a:prstGeom>
        </p:spPr>
      </p:pic>
      <p:sp>
        <p:nvSpPr>
          <p:cNvPr id="5" name="TextBox 4"/>
          <p:cNvSpPr txBox="1"/>
          <p:nvPr/>
        </p:nvSpPr>
        <p:spPr>
          <a:xfrm>
            <a:off x="6727371" y="587829"/>
            <a:ext cx="4082143" cy="2308324"/>
          </a:xfrm>
          <a:prstGeom prst="rect">
            <a:avLst/>
          </a:prstGeom>
          <a:noFill/>
        </p:spPr>
        <p:txBody>
          <a:bodyPr wrap="square" rtlCol="0">
            <a:spAutoFit/>
          </a:bodyPr>
          <a:lstStyle/>
          <a:p>
            <a:r>
              <a:rPr lang="en-US" sz="3600" b="1" dirty="0" smtClean="0"/>
              <a:t>Menominee Health Services: Horses – </a:t>
            </a:r>
          </a:p>
          <a:p>
            <a:r>
              <a:rPr lang="en-US" sz="3600" b="1" dirty="0" smtClean="0"/>
              <a:t>A Window to the Heart</a:t>
            </a:r>
            <a:endParaRPr lang="en-US" sz="3600" b="1" dirty="0"/>
          </a:p>
        </p:txBody>
      </p:sp>
    </p:spTree>
    <p:extLst>
      <p:ext uri="{BB962C8B-B14F-4D97-AF65-F5344CB8AC3E}">
        <p14:creationId xmlns:p14="http://schemas.microsoft.com/office/powerpoint/2010/main" val="164186638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1A9787-578B-405F-915F-C86AF78E34B6}"/>
              </a:ext>
            </a:extLst>
          </p:cNvPr>
          <p:cNvSpPr txBox="1"/>
          <p:nvPr/>
        </p:nvSpPr>
        <p:spPr>
          <a:xfrm>
            <a:off x="1934818" y="5383217"/>
            <a:ext cx="8083826" cy="1077218"/>
          </a:xfrm>
          <a:prstGeom prst="rect">
            <a:avLst/>
          </a:prstGeom>
          <a:solidFill>
            <a:srgbClr val="00B0F0"/>
          </a:solidFill>
        </p:spPr>
        <p:txBody>
          <a:bodyPr wrap="square" rtlCol="0">
            <a:spAutoFit/>
          </a:bodyPr>
          <a:lstStyle/>
          <a:p>
            <a:pPr algn="ctr"/>
            <a:r>
              <a:rPr lang="en-US" sz="3200" b="1" i="1" dirty="0" smtClean="0"/>
              <a:t>Dickinson-Iron County Public Health</a:t>
            </a:r>
          </a:p>
          <a:p>
            <a:pPr algn="ctr"/>
            <a:r>
              <a:rPr lang="en-US" sz="3200" b="1" i="1" dirty="0" smtClean="0"/>
              <a:t>COVID Testing</a:t>
            </a:r>
            <a:endParaRPr lang="en-US" sz="3200" b="1"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6274" y="685801"/>
            <a:ext cx="5880914" cy="4413315"/>
          </a:xfrm>
          <a:prstGeom prst="rect">
            <a:avLst/>
          </a:prstGeom>
        </p:spPr>
      </p:pic>
    </p:spTree>
    <p:extLst>
      <p:ext uri="{BB962C8B-B14F-4D97-AF65-F5344CB8AC3E}">
        <p14:creationId xmlns:p14="http://schemas.microsoft.com/office/powerpoint/2010/main" val="203802068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2E6972-32CA-4F95-9666-646AF7712374}"/>
              </a:ext>
            </a:extLst>
          </p:cNvPr>
          <p:cNvSpPr txBox="1"/>
          <p:nvPr/>
        </p:nvSpPr>
        <p:spPr>
          <a:xfrm>
            <a:off x="1417621" y="5522183"/>
            <a:ext cx="8547652" cy="769441"/>
          </a:xfrm>
          <a:prstGeom prst="rect">
            <a:avLst/>
          </a:prstGeom>
          <a:solidFill>
            <a:srgbClr val="00B0F0"/>
          </a:solidFill>
        </p:spPr>
        <p:txBody>
          <a:bodyPr wrap="square" rtlCol="0">
            <a:spAutoFit/>
          </a:bodyPr>
          <a:lstStyle/>
          <a:p>
            <a:pPr algn="ctr"/>
            <a:r>
              <a:rPr lang="en-US" sz="4400" b="1" i="1" dirty="0" smtClean="0"/>
              <a:t>Drive Through Testing</a:t>
            </a:r>
            <a:endParaRPr lang="en-US" sz="4400"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562" y="250992"/>
            <a:ext cx="6884738" cy="5161929"/>
          </a:xfrm>
          <a:prstGeom prst="rect">
            <a:avLst/>
          </a:prstGeom>
        </p:spPr>
      </p:pic>
    </p:spTree>
    <p:extLst>
      <p:ext uri="{BB962C8B-B14F-4D97-AF65-F5344CB8AC3E}">
        <p14:creationId xmlns:p14="http://schemas.microsoft.com/office/powerpoint/2010/main" val="7324405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5BA94E4-C74B-4AB7-AA8D-8D0FF090A842}"/>
              </a:ext>
            </a:extLst>
          </p:cNvPr>
          <p:cNvSpPr txBox="1"/>
          <p:nvPr/>
        </p:nvSpPr>
        <p:spPr>
          <a:xfrm>
            <a:off x="1744199" y="5964418"/>
            <a:ext cx="8393044" cy="584775"/>
          </a:xfrm>
          <a:prstGeom prst="rect">
            <a:avLst/>
          </a:prstGeom>
          <a:solidFill>
            <a:srgbClr val="00B0F0"/>
          </a:solidFill>
        </p:spPr>
        <p:txBody>
          <a:bodyPr wrap="square" rtlCol="0">
            <a:spAutoFit/>
          </a:bodyPr>
          <a:lstStyle/>
          <a:p>
            <a:pPr algn="ctr"/>
            <a:r>
              <a:rPr lang="en-US" sz="3200" b="1" i="1" dirty="0" smtClean="0"/>
              <a:t>Drive Through Testing</a:t>
            </a:r>
            <a:endParaRPr lang="en-US" sz="3200" b="1" i="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2364" y="269421"/>
            <a:ext cx="4179648" cy="5568043"/>
          </a:xfrm>
          <a:prstGeom prst="rect">
            <a:avLst/>
          </a:prstGeom>
        </p:spPr>
      </p:pic>
    </p:spTree>
    <p:extLst>
      <p:ext uri="{BB962C8B-B14F-4D97-AF65-F5344CB8AC3E}">
        <p14:creationId xmlns:p14="http://schemas.microsoft.com/office/powerpoint/2010/main" val="842294942"/>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30A41EF-A1E6-44F1-8937-5F13D0129520}"/>
              </a:ext>
            </a:extLst>
          </p:cNvPr>
          <p:cNvSpPr txBox="1"/>
          <p:nvPr/>
        </p:nvSpPr>
        <p:spPr>
          <a:xfrm>
            <a:off x="5660571" y="3643086"/>
            <a:ext cx="624115" cy="653143"/>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6779" y="378721"/>
            <a:ext cx="4570615" cy="6100721"/>
          </a:xfrm>
          <a:prstGeom prst="rect">
            <a:avLst/>
          </a:prstGeom>
        </p:spPr>
      </p:pic>
    </p:spTree>
    <p:extLst>
      <p:ext uri="{BB962C8B-B14F-4D97-AF65-F5344CB8AC3E}">
        <p14:creationId xmlns:p14="http://schemas.microsoft.com/office/powerpoint/2010/main" val="208203831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1079" y="414204"/>
            <a:ext cx="4577008" cy="6109061"/>
          </a:xfrm>
          <a:prstGeom prst="rect">
            <a:avLst/>
          </a:prstGeom>
        </p:spPr>
      </p:pic>
    </p:spTree>
    <p:extLst>
      <p:ext uri="{BB962C8B-B14F-4D97-AF65-F5344CB8AC3E}">
        <p14:creationId xmlns:p14="http://schemas.microsoft.com/office/powerpoint/2010/main" val="2919838501"/>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8105" y="351776"/>
            <a:ext cx="8195995" cy="6146995"/>
          </a:xfrm>
          <a:prstGeom prst="rect">
            <a:avLst/>
          </a:prstGeom>
        </p:spPr>
      </p:pic>
    </p:spTree>
    <p:extLst>
      <p:ext uri="{BB962C8B-B14F-4D97-AF65-F5344CB8AC3E}">
        <p14:creationId xmlns:p14="http://schemas.microsoft.com/office/powerpoint/2010/main" val="221350575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5C4D98-C954-4F9B-A13B-1CEF17713025}"/>
              </a:ext>
            </a:extLst>
          </p:cNvPr>
          <p:cNvSpPr/>
          <p:nvPr/>
        </p:nvSpPr>
        <p:spPr>
          <a:xfrm>
            <a:off x="1895061" y="5522893"/>
            <a:ext cx="8375374" cy="707886"/>
          </a:xfrm>
          <a:prstGeom prst="rect">
            <a:avLst/>
          </a:prstGeom>
          <a:solidFill>
            <a:srgbClr val="00B0F0"/>
          </a:solidFill>
        </p:spPr>
        <p:txBody>
          <a:bodyPr wrap="square">
            <a:spAutoFit/>
          </a:bodyPr>
          <a:lstStyle/>
          <a:p>
            <a:pPr algn="ctr"/>
            <a:r>
              <a:rPr lang="en-US" sz="4000" b="1" i="1" dirty="0" smtClean="0"/>
              <a:t>DICHD/National Guard</a:t>
            </a:r>
            <a:endParaRPr lang="en-US" sz="4000" b="1"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7555" y="476210"/>
            <a:ext cx="7247510" cy="4806082"/>
          </a:xfrm>
          <a:prstGeom prst="rect">
            <a:avLst/>
          </a:prstGeom>
        </p:spPr>
      </p:pic>
    </p:spTree>
    <p:extLst>
      <p:ext uri="{BB962C8B-B14F-4D97-AF65-F5344CB8AC3E}">
        <p14:creationId xmlns:p14="http://schemas.microsoft.com/office/powerpoint/2010/main" val="386490397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FEFB6-5694-4B3A-86B7-69EA29EA20F9}"/>
              </a:ext>
            </a:extLst>
          </p:cNvPr>
          <p:cNvSpPr txBox="1"/>
          <p:nvPr/>
        </p:nvSpPr>
        <p:spPr>
          <a:xfrm>
            <a:off x="2498981" y="5125687"/>
            <a:ext cx="7063408" cy="1323439"/>
          </a:xfrm>
          <a:prstGeom prst="rect">
            <a:avLst/>
          </a:prstGeom>
          <a:solidFill>
            <a:srgbClr val="00B0F0"/>
          </a:solidFill>
        </p:spPr>
        <p:txBody>
          <a:bodyPr wrap="square" rtlCol="0">
            <a:spAutoFit/>
          </a:bodyPr>
          <a:lstStyle/>
          <a:p>
            <a:pPr algn="ctr"/>
            <a:r>
              <a:rPr lang="en-US" sz="4000" b="1" i="1" dirty="0" smtClean="0"/>
              <a:t>Dickinson-Iron County Health Department Covid Testing</a:t>
            </a:r>
            <a:endParaRPr lang="en-US" sz="4000"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1467" y="421062"/>
            <a:ext cx="6278435" cy="4704625"/>
          </a:xfrm>
          <a:prstGeom prst="rect">
            <a:avLst/>
          </a:prstGeom>
        </p:spPr>
      </p:pic>
    </p:spTree>
    <p:extLst>
      <p:ext uri="{BB962C8B-B14F-4D97-AF65-F5344CB8AC3E}">
        <p14:creationId xmlns:p14="http://schemas.microsoft.com/office/powerpoint/2010/main" val="237265903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5328" y="487137"/>
            <a:ext cx="5584371" cy="3734548"/>
          </a:xfrm>
          <a:prstGeom prst="rect">
            <a:avLst/>
          </a:prstGeom>
        </p:spPr>
      </p:pic>
      <p:sp>
        <p:nvSpPr>
          <p:cNvPr id="7" name="TextBox 6"/>
          <p:cNvSpPr txBox="1"/>
          <p:nvPr/>
        </p:nvSpPr>
        <p:spPr>
          <a:xfrm>
            <a:off x="3306536" y="4531179"/>
            <a:ext cx="6531428" cy="923330"/>
          </a:xfrm>
          <a:prstGeom prst="rect">
            <a:avLst/>
          </a:prstGeom>
          <a:noFill/>
        </p:spPr>
        <p:txBody>
          <a:bodyPr wrap="square" rtlCol="0">
            <a:spAutoFit/>
          </a:bodyPr>
          <a:lstStyle/>
          <a:p>
            <a:r>
              <a:rPr lang="en-US" sz="5400" dirty="0" smtClean="0"/>
              <a:t>Priceless Volunteers </a:t>
            </a:r>
            <a:endParaRPr lang="en-US" sz="5400" dirty="0"/>
          </a:p>
        </p:txBody>
      </p:sp>
    </p:spTree>
    <p:extLst>
      <p:ext uri="{BB962C8B-B14F-4D97-AF65-F5344CB8AC3E}">
        <p14:creationId xmlns:p14="http://schemas.microsoft.com/office/powerpoint/2010/main" val="298629900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EB8576-BCAA-4F04-BD3A-9998D4C4DEC4}"/>
              </a:ext>
            </a:extLst>
          </p:cNvPr>
          <p:cNvSpPr txBox="1"/>
          <p:nvPr/>
        </p:nvSpPr>
        <p:spPr>
          <a:xfrm>
            <a:off x="331304" y="5399782"/>
            <a:ext cx="11237843" cy="1077218"/>
          </a:xfrm>
          <a:prstGeom prst="rect">
            <a:avLst/>
          </a:prstGeom>
          <a:solidFill>
            <a:srgbClr val="00B0F0"/>
          </a:solidFill>
        </p:spPr>
        <p:txBody>
          <a:bodyPr wrap="square" rtlCol="0">
            <a:spAutoFit/>
          </a:bodyPr>
          <a:lstStyle/>
          <a:p>
            <a:pPr algn="ctr"/>
            <a:r>
              <a:rPr lang="en-US" sz="3200" b="1" i="1" dirty="0"/>
              <a:t>Bob Berbohm</a:t>
            </a:r>
          </a:p>
          <a:p>
            <a:pPr algn="ctr"/>
            <a:r>
              <a:rPr lang="en-US" sz="3200" b="1" i="1" dirty="0" smtClean="0"/>
              <a:t>Ed Unger, Region 8 HCC Coordinator</a:t>
            </a:r>
            <a:endParaRPr lang="en-US" sz="3200" b="1" i="1" dirty="0"/>
          </a:p>
        </p:txBody>
      </p:sp>
      <p:pic>
        <p:nvPicPr>
          <p:cNvPr id="4" name="Picture 3"/>
          <p:cNvPicPr>
            <a:picLocks noChangeAspect="1"/>
          </p:cNvPicPr>
          <p:nvPr/>
        </p:nvPicPr>
        <p:blipFill>
          <a:blip r:embed="rId2"/>
          <a:stretch>
            <a:fillRect/>
          </a:stretch>
        </p:blipFill>
        <p:spPr>
          <a:xfrm>
            <a:off x="4267041" y="990388"/>
            <a:ext cx="3657917" cy="4877223"/>
          </a:xfrm>
          <a:prstGeom prst="rect">
            <a:avLst/>
          </a:prstGeom>
        </p:spPr>
      </p:pic>
    </p:spTree>
    <p:extLst>
      <p:ext uri="{BB962C8B-B14F-4D97-AF65-F5344CB8AC3E}">
        <p14:creationId xmlns:p14="http://schemas.microsoft.com/office/powerpoint/2010/main" val="27487695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55BE6AF-841E-4A85-B3A4-4F047AE7B09C}"/>
              </a:ext>
            </a:extLst>
          </p:cNvPr>
          <p:cNvSpPr txBox="1"/>
          <p:nvPr/>
        </p:nvSpPr>
        <p:spPr>
          <a:xfrm>
            <a:off x="1859722" y="136071"/>
            <a:ext cx="8472556" cy="1015663"/>
          </a:xfrm>
          <a:prstGeom prst="rect">
            <a:avLst/>
          </a:prstGeom>
          <a:solidFill>
            <a:srgbClr val="00B0F0"/>
          </a:solidFill>
        </p:spPr>
        <p:txBody>
          <a:bodyPr wrap="square" rtlCol="0">
            <a:spAutoFit/>
          </a:bodyPr>
          <a:lstStyle/>
          <a:p>
            <a:pPr algn="ctr"/>
            <a:r>
              <a:rPr lang="en-US" sz="3600" b="1" i="1" dirty="0" smtClean="0"/>
              <a:t>Dickinson-Iron Public Health Covid Clinic </a:t>
            </a:r>
            <a:endParaRPr lang="en-US" sz="3600" b="1" i="1" dirty="0"/>
          </a:p>
          <a:p>
            <a:pPr algn="ctr"/>
            <a:endParaRPr lang="en-US" sz="2400"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3697" y="915639"/>
            <a:ext cx="4204606" cy="5606141"/>
          </a:xfrm>
          <a:prstGeom prst="rect">
            <a:avLst/>
          </a:prstGeom>
        </p:spPr>
      </p:pic>
    </p:spTree>
    <p:extLst>
      <p:ext uri="{BB962C8B-B14F-4D97-AF65-F5344CB8AC3E}">
        <p14:creationId xmlns:p14="http://schemas.microsoft.com/office/powerpoint/2010/main" val="2416807645"/>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E117DC8-B227-4BAA-B87F-C50730730D11}"/>
              </a:ext>
            </a:extLst>
          </p:cNvPr>
          <p:cNvSpPr txBox="1"/>
          <p:nvPr/>
        </p:nvSpPr>
        <p:spPr>
          <a:xfrm>
            <a:off x="1766562" y="5860358"/>
            <a:ext cx="8534400" cy="707886"/>
          </a:xfrm>
          <a:prstGeom prst="rect">
            <a:avLst/>
          </a:prstGeom>
          <a:solidFill>
            <a:srgbClr val="00B0F0"/>
          </a:solidFill>
        </p:spPr>
        <p:txBody>
          <a:bodyPr wrap="square" rtlCol="0">
            <a:spAutoFit/>
          </a:bodyPr>
          <a:lstStyle/>
          <a:p>
            <a:pPr algn="ctr"/>
            <a:r>
              <a:rPr lang="en-US" sz="4000" b="1" i="1" dirty="0" smtClean="0"/>
              <a:t>Alger County Covid Clinic</a:t>
            </a:r>
            <a:endParaRPr lang="en-US" sz="4000" b="1"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189628" y="884349"/>
            <a:ext cx="5572576" cy="4179432"/>
          </a:xfrm>
          <a:prstGeom prst="rect">
            <a:avLst/>
          </a:prstGeom>
        </p:spPr>
      </p:pic>
    </p:spTree>
    <p:extLst>
      <p:ext uri="{BB962C8B-B14F-4D97-AF65-F5344CB8AC3E}">
        <p14:creationId xmlns:p14="http://schemas.microsoft.com/office/powerpoint/2010/main" val="114430504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D629FC8-237B-4F2A-90AE-F56FA8DCBF8C}"/>
              </a:ext>
            </a:extLst>
          </p:cNvPr>
          <p:cNvSpPr txBox="1"/>
          <p:nvPr/>
        </p:nvSpPr>
        <p:spPr>
          <a:xfrm>
            <a:off x="1867886" y="5775284"/>
            <a:ext cx="8472556" cy="646331"/>
          </a:xfrm>
          <a:prstGeom prst="rect">
            <a:avLst/>
          </a:prstGeom>
          <a:solidFill>
            <a:srgbClr val="00B0F0"/>
          </a:solidFill>
        </p:spPr>
        <p:txBody>
          <a:bodyPr wrap="square" rtlCol="0">
            <a:spAutoFit/>
          </a:bodyPr>
          <a:lstStyle/>
          <a:p>
            <a:pPr algn="ctr"/>
            <a:r>
              <a:rPr lang="en-US" sz="3600" b="1" i="1" dirty="0" smtClean="0"/>
              <a:t>Luce County Road Commission</a:t>
            </a:r>
            <a:endParaRPr lang="en-US" sz="3600" b="1"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292701" y="944110"/>
            <a:ext cx="5303156" cy="3977367"/>
          </a:xfrm>
          <a:prstGeom prst="rect">
            <a:avLst/>
          </a:prstGeom>
        </p:spPr>
      </p:pic>
    </p:spTree>
    <p:extLst>
      <p:ext uri="{BB962C8B-B14F-4D97-AF65-F5344CB8AC3E}">
        <p14:creationId xmlns:p14="http://schemas.microsoft.com/office/powerpoint/2010/main" val="148189004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B521FE-0760-4D56-AC5D-360572BA0AEC}"/>
              </a:ext>
            </a:extLst>
          </p:cNvPr>
          <p:cNvSpPr txBox="1"/>
          <p:nvPr/>
        </p:nvSpPr>
        <p:spPr>
          <a:xfrm>
            <a:off x="1130574" y="5449687"/>
            <a:ext cx="10045148" cy="707886"/>
          </a:xfrm>
          <a:prstGeom prst="rect">
            <a:avLst/>
          </a:prstGeom>
          <a:solidFill>
            <a:srgbClr val="00B0F0"/>
          </a:solidFill>
        </p:spPr>
        <p:txBody>
          <a:bodyPr wrap="square" rtlCol="0">
            <a:spAutoFit/>
          </a:bodyPr>
          <a:lstStyle/>
          <a:p>
            <a:pPr algn="ctr"/>
            <a:r>
              <a:rPr lang="en-US" sz="4000" b="1" i="1" dirty="0" smtClean="0"/>
              <a:t>Luce County Road Commission </a:t>
            </a:r>
            <a:endParaRPr lang="en-US" sz="4000" b="1"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528784" y="855011"/>
            <a:ext cx="5101771" cy="3826328"/>
          </a:xfrm>
          <a:prstGeom prst="rect">
            <a:avLst/>
          </a:prstGeom>
        </p:spPr>
      </p:pic>
    </p:spTree>
    <p:extLst>
      <p:ext uri="{BB962C8B-B14F-4D97-AF65-F5344CB8AC3E}">
        <p14:creationId xmlns:p14="http://schemas.microsoft.com/office/powerpoint/2010/main" val="251205681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9B6E79-40C8-4791-96DF-33C197CF3370}"/>
              </a:ext>
            </a:extLst>
          </p:cNvPr>
          <p:cNvSpPr txBox="1"/>
          <p:nvPr/>
        </p:nvSpPr>
        <p:spPr>
          <a:xfrm>
            <a:off x="1868557" y="5236496"/>
            <a:ext cx="8291443" cy="584775"/>
          </a:xfrm>
          <a:prstGeom prst="rect">
            <a:avLst/>
          </a:prstGeom>
          <a:solidFill>
            <a:srgbClr val="00B0F0"/>
          </a:solidFill>
        </p:spPr>
        <p:txBody>
          <a:bodyPr wrap="square" rtlCol="0">
            <a:spAutoFit/>
          </a:bodyPr>
          <a:lstStyle/>
          <a:p>
            <a:pPr algn="ctr"/>
            <a:r>
              <a:rPr lang="en-US" sz="3200" b="1" i="1" dirty="0" smtClean="0"/>
              <a:t>Menominee Health Services</a:t>
            </a:r>
            <a:endParaRPr lang="en-US" sz="3200"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0" y="1816100"/>
            <a:ext cx="8128000" cy="3225800"/>
          </a:xfrm>
          <a:prstGeom prst="rect">
            <a:avLst/>
          </a:prstGeom>
        </p:spPr>
      </p:pic>
    </p:spTree>
    <p:extLst>
      <p:ext uri="{BB962C8B-B14F-4D97-AF65-F5344CB8AC3E}">
        <p14:creationId xmlns:p14="http://schemas.microsoft.com/office/powerpoint/2010/main" val="383580990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0FFFCF-6B02-4D9E-9D08-C80F8BE314EA}"/>
              </a:ext>
            </a:extLst>
          </p:cNvPr>
          <p:cNvSpPr txBox="1"/>
          <p:nvPr/>
        </p:nvSpPr>
        <p:spPr>
          <a:xfrm>
            <a:off x="2633001" y="5339655"/>
            <a:ext cx="6696074" cy="1200329"/>
          </a:xfrm>
          <a:prstGeom prst="rect">
            <a:avLst/>
          </a:prstGeom>
          <a:solidFill>
            <a:srgbClr val="00B0F0"/>
          </a:solidFill>
        </p:spPr>
        <p:txBody>
          <a:bodyPr wrap="square" rtlCol="0">
            <a:spAutoFit/>
          </a:bodyPr>
          <a:lstStyle/>
          <a:p>
            <a:pPr algn="ctr"/>
            <a:r>
              <a:rPr lang="en-US" sz="4400" b="1" i="1" dirty="0" smtClean="0"/>
              <a:t>Menominee Health Services</a:t>
            </a:r>
            <a:endParaRPr lang="en-US" sz="4400" b="1" i="1" dirty="0"/>
          </a:p>
          <a:p>
            <a:pPr algn="ctr"/>
            <a:endParaRPr lang="en-US" sz="2800"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3001" y="618672"/>
            <a:ext cx="6820807" cy="4593387"/>
          </a:xfrm>
          <a:prstGeom prst="rect">
            <a:avLst/>
          </a:prstGeom>
        </p:spPr>
      </p:pic>
    </p:spTree>
    <p:extLst>
      <p:ext uri="{BB962C8B-B14F-4D97-AF65-F5344CB8AC3E}">
        <p14:creationId xmlns:p14="http://schemas.microsoft.com/office/powerpoint/2010/main" val="95210498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769150" y="701697"/>
            <a:ext cx="6572058" cy="4932091"/>
          </a:xfrm>
          <a:prstGeom prst="rect">
            <a:avLst/>
          </a:prstGeom>
        </p:spPr>
      </p:pic>
    </p:spTree>
    <p:extLst>
      <p:ext uri="{BB962C8B-B14F-4D97-AF65-F5344CB8AC3E}">
        <p14:creationId xmlns:p14="http://schemas.microsoft.com/office/powerpoint/2010/main" val="151412597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EB2FD7-BCB1-452A-815E-4FEE848D0F99}"/>
              </a:ext>
            </a:extLst>
          </p:cNvPr>
          <p:cNvSpPr txBox="1"/>
          <p:nvPr/>
        </p:nvSpPr>
        <p:spPr>
          <a:xfrm>
            <a:off x="2032000" y="5399782"/>
            <a:ext cx="8273774" cy="584775"/>
          </a:xfrm>
          <a:prstGeom prst="rect">
            <a:avLst/>
          </a:prstGeom>
          <a:solidFill>
            <a:srgbClr val="00B0F0"/>
          </a:solidFill>
        </p:spPr>
        <p:txBody>
          <a:bodyPr wrap="square" rtlCol="0">
            <a:spAutoFit/>
          </a:bodyPr>
          <a:lstStyle/>
          <a:p>
            <a:pPr algn="ctr"/>
            <a:r>
              <a:rPr lang="en-US" sz="3200" b="1" i="1" dirty="0" smtClean="0"/>
              <a:t>Guardian Flight</a:t>
            </a:r>
            <a:endParaRPr lang="en-US" sz="3200" b="1" i="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690" y="357414"/>
            <a:ext cx="7098393" cy="4880145"/>
          </a:xfrm>
          <a:prstGeom prst="rect">
            <a:avLst/>
          </a:prstGeom>
        </p:spPr>
      </p:pic>
    </p:spTree>
    <p:extLst>
      <p:ext uri="{BB962C8B-B14F-4D97-AF65-F5344CB8AC3E}">
        <p14:creationId xmlns:p14="http://schemas.microsoft.com/office/powerpoint/2010/main" val="243375414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9681" y="1061707"/>
            <a:ext cx="4572638" cy="4734586"/>
          </a:xfrm>
          <a:prstGeom prst="rect">
            <a:avLst/>
          </a:prstGeom>
        </p:spPr>
      </p:pic>
    </p:spTree>
    <p:extLst>
      <p:ext uri="{BB962C8B-B14F-4D97-AF65-F5344CB8AC3E}">
        <p14:creationId xmlns:p14="http://schemas.microsoft.com/office/powerpoint/2010/main" val="54692465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95A19E2-BB31-4354-AA72-DB6143507AEF}"/>
              </a:ext>
            </a:extLst>
          </p:cNvPr>
          <p:cNvSpPr txBox="1"/>
          <p:nvPr/>
        </p:nvSpPr>
        <p:spPr>
          <a:xfrm>
            <a:off x="1310545" y="6078778"/>
            <a:ext cx="9766852" cy="584775"/>
          </a:xfrm>
          <a:prstGeom prst="rect">
            <a:avLst/>
          </a:prstGeom>
          <a:solidFill>
            <a:srgbClr val="00B0F0"/>
          </a:solidFill>
        </p:spPr>
        <p:txBody>
          <a:bodyPr wrap="square" rtlCol="0">
            <a:spAutoFit/>
          </a:bodyPr>
          <a:lstStyle/>
          <a:p>
            <a:pPr algn="ctr"/>
            <a:r>
              <a:rPr lang="en-US" sz="3200" b="1" dirty="0" smtClean="0"/>
              <a:t>FEMA Ventilators Arrive</a:t>
            </a:r>
            <a:endParaRPr lang="en-US" sz="3200" b="1"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43148" y="351064"/>
            <a:ext cx="7434943" cy="5576207"/>
          </a:xfrm>
          <a:prstGeom prst="rect">
            <a:avLst/>
          </a:prstGeom>
        </p:spPr>
      </p:pic>
    </p:spTree>
    <p:extLst>
      <p:ext uri="{BB962C8B-B14F-4D97-AF65-F5344CB8AC3E}">
        <p14:creationId xmlns:p14="http://schemas.microsoft.com/office/powerpoint/2010/main" val="322939316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79234" y="1008678"/>
            <a:ext cx="3633531" cy="4840644"/>
          </a:xfrm>
          <a:prstGeom prst="rect">
            <a:avLst/>
          </a:prstGeom>
        </p:spPr>
      </p:pic>
    </p:spTree>
    <p:extLst>
      <p:ext uri="{BB962C8B-B14F-4D97-AF65-F5344CB8AC3E}">
        <p14:creationId xmlns:p14="http://schemas.microsoft.com/office/powerpoint/2010/main" val="30486762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3847A9-17A8-4F53-838B-6ECFD4170140}"/>
              </a:ext>
            </a:extLst>
          </p:cNvPr>
          <p:cNvSpPr/>
          <p:nvPr/>
        </p:nvSpPr>
        <p:spPr>
          <a:xfrm>
            <a:off x="1908312" y="5021558"/>
            <a:ext cx="8375374" cy="1384995"/>
          </a:xfrm>
          <a:prstGeom prst="rect">
            <a:avLst/>
          </a:prstGeom>
          <a:solidFill>
            <a:srgbClr val="00B0F0"/>
          </a:solidFill>
        </p:spPr>
        <p:txBody>
          <a:bodyPr wrap="square">
            <a:spAutoFit/>
          </a:bodyPr>
          <a:lstStyle/>
          <a:p>
            <a:pPr algn="ctr"/>
            <a:r>
              <a:rPr lang="en-US" sz="2800" b="1" i="1" dirty="0" smtClean="0"/>
              <a:t>Ray Johnson, NHA Eastwood Nursing Center</a:t>
            </a:r>
          </a:p>
          <a:p>
            <a:pPr algn="ctr"/>
            <a:r>
              <a:rPr lang="en-US" sz="2800" b="1" i="1" dirty="0" smtClean="0"/>
              <a:t>Teresa Schwalbach, MQT CO EM</a:t>
            </a:r>
          </a:p>
          <a:p>
            <a:pPr algn="ctr"/>
            <a:r>
              <a:rPr lang="en-US" sz="2800" b="1" i="1" dirty="0" smtClean="0"/>
              <a:t>Covid Evacuation Exercise</a:t>
            </a:r>
            <a:endParaRPr lang="en-US" sz="2800" b="1"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6783" y="298931"/>
            <a:ext cx="3418433" cy="4557911"/>
          </a:xfrm>
          <a:prstGeom prst="rect">
            <a:avLst/>
          </a:prstGeom>
        </p:spPr>
      </p:pic>
    </p:spTree>
    <p:extLst>
      <p:ext uri="{BB962C8B-B14F-4D97-AF65-F5344CB8AC3E}">
        <p14:creationId xmlns:p14="http://schemas.microsoft.com/office/powerpoint/2010/main" val="345899754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668" y="674914"/>
            <a:ext cx="6807200" cy="5105400"/>
          </a:xfrm>
          <a:prstGeom prst="rect">
            <a:avLst/>
          </a:prstGeom>
        </p:spPr>
      </p:pic>
    </p:spTree>
    <p:extLst>
      <p:ext uri="{BB962C8B-B14F-4D97-AF65-F5344CB8AC3E}">
        <p14:creationId xmlns:p14="http://schemas.microsoft.com/office/powerpoint/2010/main" val="281374833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514194B-F4B0-4076-8CF2-1AE564A9B863}"/>
              </a:ext>
            </a:extLst>
          </p:cNvPr>
          <p:cNvSpPr txBox="1"/>
          <p:nvPr/>
        </p:nvSpPr>
        <p:spPr>
          <a:xfrm>
            <a:off x="2031998" y="5253940"/>
            <a:ext cx="8708571" cy="1415772"/>
          </a:xfrm>
          <a:prstGeom prst="rect">
            <a:avLst/>
          </a:prstGeom>
          <a:solidFill>
            <a:srgbClr val="00B0F0"/>
          </a:solidFill>
        </p:spPr>
        <p:txBody>
          <a:bodyPr wrap="square" rtlCol="0">
            <a:spAutoFit/>
          </a:bodyPr>
          <a:lstStyle/>
          <a:p>
            <a:pPr algn="ctr"/>
            <a:r>
              <a:rPr lang="en-US" sz="5400" b="1" i="1" dirty="0" smtClean="0"/>
              <a:t>WUPHD</a:t>
            </a:r>
            <a:r>
              <a:rPr lang="en-US" sz="3200" b="1" i="1" dirty="0" smtClean="0"/>
              <a:t> </a:t>
            </a:r>
            <a:endParaRPr lang="en-US" sz="3200" b="1" i="1" dirty="0"/>
          </a:p>
          <a:p>
            <a:pPr algn="ctr"/>
            <a:endParaRPr lang="en-US" sz="3200" b="1" i="1" dirty="0"/>
          </a:p>
        </p:txBody>
      </p:sp>
      <p:pic>
        <p:nvPicPr>
          <p:cNvPr id="4" name="Picture 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21931" y="295956"/>
            <a:ext cx="6528707" cy="4896530"/>
          </a:xfrm>
          <a:prstGeom prst="rect">
            <a:avLst/>
          </a:prstGeom>
        </p:spPr>
      </p:pic>
    </p:spTree>
    <p:extLst>
      <p:ext uri="{BB962C8B-B14F-4D97-AF65-F5344CB8AC3E}">
        <p14:creationId xmlns:p14="http://schemas.microsoft.com/office/powerpoint/2010/main" val="120331228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9860" y="385761"/>
            <a:ext cx="7947479" cy="596060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4802" y="363647"/>
            <a:ext cx="1747223" cy="3106174"/>
          </a:xfrm>
          <a:prstGeom prst="rect">
            <a:avLst/>
          </a:prstGeom>
        </p:spPr>
      </p:pic>
    </p:spTree>
    <p:extLst>
      <p:ext uri="{BB962C8B-B14F-4D97-AF65-F5344CB8AC3E}">
        <p14:creationId xmlns:p14="http://schemas.microsoft.com/office/powerpoint/2010/main" val="82076192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B0F0">
            <a:alpha val="92000"/>
          </a:srgbClr>
        </a:solidFill>
        <a:effectLst/>
      </p:bgPr>
    </p:bg>
    <p:spTree>
      <p:nvGrpSpPr>
        <p:cNvPr id="1" name=""/>
        <p:cNvGrpSpPr/>
        <p:nvPr/>
      </p:nvGrpSpPr>
      <p:grpSpPr>
        <a:xfrm>
          <a:off x="0" y="0"/>
          <a:ext cx="0" cy="0"/>
          <a:chOff x="0" y="0"/>
          <a:chExt cx="0" cy="0"/>
        </a:xfrm>
      </p:grpSpPr>
      <p:sp>
        <p:nvSpPr>
          <p:cNvPr id="2" name="AutoShape 2" descr="https://outlook.office.com/owa/service.svc/s/GetFileAttachment?id=AAMkADQzODFlMmU2LWM0NjYtNGFhYS05ZTYyLWQ0NjUyODA2ZmIzMwBGAAAAAABJrbn596CHS7j2nWr1wSEyBwB7j7rVHg%2B7RbERg15BIRSkAFatp2CVAABoan%2FBSnkqQIJcVDVuspbTAAGpJqR%2BAAABEgAQADYrqygTB%2FNIpjv6lOMr5LY%3D&amp;X-OWA-CANARY=8xXGhCj430essmzlGxZD31DuhuB9dNUYVFSc7A5KBVGlS-MLUqzCzZbmRVto-hdgVeCIRuIcfUM.&amp;isImagePreview=True">
            <a:extLst>
              <a:ext uri="{FF2B5EF4-FFF2-40B4-BE49-F238E27FC236}">
                <a16:creationId xmlns:a16="http://schemas.microsoft.com/office/drawing/2014/main" id="{410D9CF7-E65E-4032-A892-A9BD07D8253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Content Placeholder 4">
            <a:extLst>
              <a:ext uri="{FF2B5EF4-FFF2-40B4-BE49-F238E27FC236}">
                <a16:creationId xmlns:a16="http://schemas.microsoft.com/office/drawing/2014/main" id="{4594EBB2-DF1D-4003-A078-4D4735BA74BF}"/>
              </a:ext>
            </a:extLst>
          </p:cNvPr>
          <p:cNvSpPr txBox="1">
            <a:spLocks/>
          </p:cNvSpPr>
          <p:nvPr/>
        </p:nvSpPr>
        <p:spPr>
          <a:xfrm>
            <a:off x="470808" y="1298122"/>
            <a:ext cx="10515600" cy="4278086"/>
          </a:xfrm>
          <a:prstGeom prst="rect">
            <a:avLst/>
          </a:prstGeom>
          <a:solidFill>
            <a:srgbClr val="00B0F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9600" b="1" i="1" dirty="0"/>
              <a:t>Thank You</a:t>
            </a:r>
            <a:r>
              <a:rPr lang="en-US" sz="9600" b="1" i="1" dirty="0" smtClean="0"/>
              <a:t>!!</a:t>
            </a:r>
            <a:endParaRPr lang="en-US" sz="9600" b="1" i="1" dirty="0"/>
          </a:p>
          <a:p>
            <a:pPr marL="0" indent="0" algn="ctr">
              <a:buFont typeface="Arial" panose="020B0604020202020204" pitchFamily="34" charset="0"/>
              <a:buNone/>
            </a:pPr>
            <a:r>
              <a:rPr lang="en-US" sz="9600" b="1" i="1" dirty="0"/>
              <a:t>Region 8</a:t>
            </a:r>
          </a:p>
          <a:p>
            <a:pPr marL="0" indent="0" algn="ctr">
              <a:buFont typeface="Arial" panose="020B0604020202020204" pitchFamily="34" charset="0"/>
              <a:buNone/>
            </a:pPr>
            <a:endParaRPr lang="en-US" sz="8600" b="1" i="1" dirty="0"/>
          </a:p>
        </p:txBody>
      </p:sp>
    </p:spTree>
    <p:extLst>
      <p:ext uri="{BB962C8B-B14F-4D97-AF65-F5344CB8AC3E}">
        <p14:creationId xmlns:p14="http://schemas.microsoft.com/office/powerpoint/2010/main" val="1808879219"/>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0DD03A4-38F7-4FD9-9578-8F9EB2AB46F8}"/>
              </a:ext>
            </a:extLst>
          </p:cNvPr>
          <p:cNvSpPr txBox="1"/>
          <p:nvPr/>
        </p:nvSpPr>
        <p:spPr>
          <a:xfrm>
            <a:off x="1962150" y="5774684"/>
            <a:ext cx="8334789" cy="523220"/>
          </a:xfrm>
          <a:prstGeom prst="rect">
            <a:avLst/>
          </a:prstGeom>
          <a:solidFill>
            <a:srgbClr val="00B0F0"/>
          </a:solidFill>
        </p:spPr>
        <p:txBody>
          <a:bodyPr wrap="square" rtlCol="0">
            <a:spAutoFit/>
          </a:bodyPr>
          <a:lstStyle/>
          <a:p>
            <a:pPr algn="ctr"/>
            <a:r>
              <a:rPr lang="en-US" sz="2800" b="1" i="1" dirty="0" smtClean="0"/>
              <a:t>Teresa Schwalbach, Marquette Co Emergency Manager </a:t>
            </a:r>
            <a:endParaRPr lang="en-US" sz="2800" b="1" i="1" dirty="0"/>
          </a:p>
        </p:txBody>
      </p:sp>
      <p:pic>
        <p:nvPicPr>
          <p:cNvPr id="2" name="Picture 1"/>
          <p:cNvPicPr>
            <a:picLocks noChangeAspect="1"/>
          </p:cNvPicPr>
          <p:nvPr/>
        </p:nvPicPr>
        <p:blipFill>
          <a:blip r:embed="rId2"/>
          <a:stretch>
            <a:fillRect/>
          </a:stretch>
        </p:blipFill>
        <p:spPr>
          <a:xfrm>
            <a:off x="3822975" y="367601"/>
            <a:ext cx="4529721" cy="5224725"/>
          </a:xfrm>
          <a:prstGeom prst="rect">
            <a:avLst/>
          </a:prstGeom>
        </p:spPr>
      </p:pic>
    </p:spTree>
    <p:extLst>
      <p:ext uri="{BB962C8B-B14F-4D97-AF65-F5344CB8AC3E}">
        <p14:creationId xmlns:p14="http://schemas.microsoft.com/office/powerpoint/2010/main" val="3606737733"/>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3CB902-047F-4352-91B8-12B5C75C799E}"/>
              </a:ext>
            </a:extLst>
          </p:cNvPr>
          <p:cNvSpPr txBox="1"/>
          <p:nvPr/>
        </p:nvSpPr>
        <p:spPr>
          <a:xfrm>
            <a:off x="1421768" y="5411857"/>
            <a:ext cx="9488557" cy="1077218"/>
          </a:xfrm>
          <a:prstGeom prst="rect">
            <a:avLst/>
          </a:prstGeom>
          <a:noFill/>
        </p:spPr>
        <p:txBody>
          <a:bodyPr wrap="square" rtlCol="0">
            <a:spAutoFit/>
          </a:bodyPr>
          <a:lstStyle/>
          <a:p>
            <a:pPr algn="ctr"/>
            <a:r>
              <a:rPr lang="en-US" sz="3200" b="1" i="1" dirty="0" smtClean="0"/>
              <a:t>Eastwood Nursing Center </a:t>
            </a:r>
            <a:endParaRPr lang="en-US" sz="3200" b="1" i="1" dirty="0"/>
          </a:p>
          <a:p>
            <a:pPr algn="ctr"/>
            <a:r>
              <a:rPr lang="en-US" sz="3200" b="1" i="1" dirty="0" smtClean="0"/>
              <a:t>Internal COVID </a:t>
            </a:r>
            <a:r>
              <a:rPr lang="en-US" sz="3200" b="1" i="1" dirty="0"/>
              <a:t>Evacuation Exercise</a:t>
            </a:r>
          </a:p>
        </p:txBody>
      </p:sp>
      <p:pic>
        <p:nvPicPr>
          <p:cNvPr id="2" name="Picture 1"/>
          <p:cNvPicPr>
            <a:picLocks noChangeAspect="1"/>
          </p:cNvPicPr>
          <p:nvPr/>
        </p:nvPicPr>
        <p:blipFill>
          <a:blip r:embed="rId2"/>
          <a:stretch>
            <a:fillRect/>
          </a:stretch>
        </p:blipFill>
        <p:spPr>
          <a:xfrm>
            <a:off x="3055901" y="587631"/>
            <a:ext cx="6096528" cy="4572396"/>
          </a:xfrm>
          <a:prstGeom prst="rect">
            <a:avLst/>
          </a:prstGeom>
        </p:spPr>
      </p:pic>
    </p:spTree>
    <p:extLst>
      <p:ext uri="{BB962C8B-B14F-4D97-AF65-F5344CB8AC3E}">
        <p14:creationId xmlns:p14="http://schemas.microsoft.com/office/powerpoint/2010/main" val="463876014"/>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65DA45-4E11-4E54-9BB3-1837D7C2FF7E}"/>
              </a:ext>
            </a:extLst>
          </p:cNvPr>
          <p:cNvSpPr txBox="1"/>
          <p:nvPr/>
        </p:nvSpPr>
        <p:spPr>
          <a:xfrm>
            <a:off x="2067461" y="5264496"/>
            <a:ext cx="7739268" cy="523220"/>
          </a:xfrm>
          <a:prstGeom prst="rect">
            <a:avLst/>
          </a:prstGeom>
          <a:solidFill>
            <a:srgbClr val="00B0F0"/>
          </a:solidFill>
        </p:spPr>
        <p:txBody>
          <a:bodyPr wrap="square" rtlCol="0">
            <a:spAutoFit/>
          </a:bodyPr>
          <a:lstStyle/>
          <a:p>
            <a:pPr algn="ctr"/>
            <a:r>
              <a:rPr lang="en-US" sz="2800" b="1" i="1" dirty="0" smtClean="0"/>
              <a:t>PPE Delivery to Regional Partners</a:t>
            </a:r>
            <a:endParaRPr lang="en-US" sz="2800" b="1" i="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4327" y="291193"/>
            <a:ext cx="6164943" cy="4623707"/>
          </a:xfrm>
          <a:prstGeom prst="rect">
            <a:avLst/>
          </a:prstGeom>
        </p:spPr>
      </p:pic>
    </p:spTree>
    <p:extLst>
      <p:ext uri="{BB962C8B-B14F-4D97-AF65-F5344CB8AC3E}">
        <p14:creationId xmlns:p14="http://schemas.microsoft.com/office/powerpoint/2010/main" val="342277249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1418</TotalTime>
  <Words>420</Words>
  <Application>Microsoft Office PowerPoint</Application>
  <PresentationFormat>Widescreen</PresentationFormat>
  <Paragraphs>74</Paragraphs>
  <Slides>64</Slides>
  <Notes>0</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64</vt:i4>
      </vt:variant>
    </vt:vector>
  </HeadingPairs>
  <TitlesOfParts>
    <vt:vector size="69" baseType="lpstr">
      <vt:lpstr>Arial</vt:lpstr>
      <vt:lpstr>Arial Black</vt:lpstr>
      <vt:lpstr>Calibri</vt:lpstr>
      <vt:lpstr>Calibri Light</vt:lpstr>
      <vt:lpstr>Office Theme</vt:lpstr>
      <vt:lpstr>Region 8      COVID Reflections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 Stone</dc:creator>
  <cp:lastModifiedBy>Gary Gustafson</cp:lastModifiedBy>
  <cp:revision>212</cp:revision>
  <dcterms:created xsi:type="dcterms:W3CDTF">2018-02-07T16:29:04Z</dcterms:created>
  <dcterms:modified xsi:type="dcterms:W3CDTF">2022-09-24T13:18:36Z</dcterms:modified>
</cp:coreProperties>
</file>